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4"/>
    <p:sldMasterId id="2147483653" r:id="rId5"/>
    <p:sldMasterId id="2147483678" r:id="rId6"/>
    <p:sldMasterId id="2147483692" r:id="rId7"/>
    <p:sldMasterId id="2147483706" r:id="rId8"/>
  </p:sldMasterIdLst>
  <p:notesMasterIdLst>
    <p:notesMasterId r:id="rId41"/>
  </p:notesMasterIdLst>
  <p:handoutMasterIdLst>
    <p:handoutMasterId r:id="rId42"/>
  </p:handoutMasterIdLst>
  <p:sldIdLst>
    <p:sldId id="341" r:id="rId9"/>
    <p:sldId id="417" r:id="rId10"/>
    <p:sldId id="325" r:id="rId11"/>
    <p:sldId id="394" r:id="rId12"/>
    <p:sldId id="343" r:id="rId13"/>
    <p:sldId id="370" r:id="rId14"/>
    <p:sldId id="442" r:id="rId15"/>
    <p:sldId id="376" r:id="rId16"/>
    <p:sldId id="429" r:id="rId17"/>
    <p:sldId id="377" r:id="rId18"/>
    <p:sldId id="373" r:id="rId19"/>
    <p:sldId id="374" r:id="rId20"/>
    <p:sldId id="379" r:id="rId21"/>
    <p:sldId id="380" r:id="rId22"/>
    <p:sldId id="435" r:id="rId23"/>
    <p:sldId id="437" r:id="rId24"/>
    <p:sldId id="436" r:id="rId25"/>
    <p:sldId id="430" r:id="rId26"/>
    <p:sldId id="432" r:id="rId27"/>
    <p:sldId id="431" r:id="rId28"/>
    <p:sldId id="424" r:id="rId29"/>
    <p:sldId id="433" r:id="rId30"/>
    <p:sldId id="434" r:id="rId31"/>
    <p:sldId id="419" r:id="rId32"/>
    <p:sldId id="420" r:id="rId33"/>
    <p:sldId id="421" r:id="rId34"/>
    <p:sldId id="422" r:id="rId35"/>
    <p:sldId id="384" r:id="rId36"/>
    <p:sldId id="440" r:id="rId37"/>
    <p:sldId id="441" r:id="rId38"/>
    <p:sldId id="439" r:id="rId39"/>
    <p:sldId id="416" r:id="rId40"/>
  </p:sldIdLst>
  <p:sldSz cx="9906000" cy="6858000" type="A4"/>
  <p:notesSz cx="10233025" cy="71008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219"/>
    <a:srgbClr val="FFC46D"/>
    <a:srgbClr val="93D3FF"/>
    <a:srgbClr val="65C1FF"/>
    <a:srgbClr val="0C55E6"/>
    <a:srgbClr val="99CCFF"/>
    <a:srgbClr val="FF3399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8" autoAdjust="0"/>
    <p:restoredTop sz="94782" autoAdjust="0"/>
  </p:normalViewPr>
  <p:slideViewPr>
    <p:cSldViewPr>
      <p:cViewPr>
        <p:scale>
          <a:sx n="66" d="100"/>
          <a:sy n="66" d="100"/>
        </p:scale>
        <p:origin x="-1404" y="-18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960" y="-102"/>
      </p:cViewPr>
      <p:guideLst>
        <p:guide orient="horz" pos="2237"/>
        <p:guide pos="32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F98AD-C044-4DBE-A134-35B5CAAFAB9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DDD046-F639-4C1D-9DE1-61524AD779B6}">
      <dgm:prSet phldrT="[Текст]" custT="1"/>
      <dgm:spPr>
        <a:ln>
          <a:solidFill>
            <a:srgbClr val="FFA21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50 детей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(мальчики и девочки)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в возрасте 7–10 лет</a:t>
          </a:r>
          <a:endParaRPr lang="ru-RU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2A4DD6A-EE65-438D-A2D9-9B998E9BAF7B}" type="parTrans" cxnId="{A5A58D03-A96F-4648-9CAC-699BAEE400BE}">
      <dgm:prSet/>
      <dgm:spPr/>
      <dgm:t>
        <a:bodyPr/>
        <a:lstStyle/>
        <a:p>
          <a:endParaRPr lang="ru-RU"/>
        </a:p>
      </dgm:t>
    </dgm:pt>
    <dgm:pt modelId="{A8AEB744-8542-475C-9AAF-17C619046ACC}" type="sibTrans" cxnId="{A5A58D03-A96F-4648-9CAC-699BAEE400BE}">
      <dgm:prSet/>
      <dgm:spPr/>
      <dgm:t>
        <a:bodyPr/>
        <a:lstStyle/>
        <a:p>
          <a:endParaRPr lang="ru-RU"/>
        </a:p>
      </dgm:t>
    </dgm:pt>
    <dgm:pt modelId="{2ADD9C02-E46F-4550-8E15-D990ACD621DC}">
      <dgm:prSet phldrT="[Текст]" custT="1"/>
      <dgm:spPr>
        <a:ln>
          <a:solidFill>
            <a:srgbClr val="FFA219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Карнитон</a:t>
          </a: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принимали </a:t>
          </a:r>
          <a:r>
            <a: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30</a:t>
          </a: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детей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0,5 таблетки (250 мг)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1 раз в день</a:t>
          </a:r>
          <a:endParaRPr lang="en-US" sz="12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FD98BA8-F029-4D34-9F27-6E4855E6D935}" type="parTrans" cxnId="{599A1224-E7E4-4DA9-AD44-086595E1A5A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FAB04EC7-0D1F-4A9E-92BC-00B2BCBC35AF}" type="sibTrans" cxnId="{599A1224-E7E4-4DA9-AD44-086595E1A5A3}">
      <dgm:prSet/>
      <dgm:spPr/>
      <dgm:t>
        <a:bodyPr/>
        <a:lstStyle/>
        <a:p>
          <a:endParaRPr lang="ru-RU"/>
        </a:p>
      </dgm:t>
    </dgm:pt>
    <dgm:pt modelId="{88A59EE1-C391-4177-904E-BF82A5AE5DA3}">
      <dgm:prSet phldrT="[Текст]" custT="1"/>
      <dgm:spPr>
        <a:ln>
          <a:solidFill>
            <a:srgbClr val="FFA21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Плацебо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принимали 20 детей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0,5 таблетки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1 раз в день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BA57D7C-E03B-4A7F-A128-C8A2ACE6FE28}" type="parTrans" cxnId="{CF009E4E-BAFC-4D14-948E-10ABC4565354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A4A4607-CBCE-4FA5-A418-A3AEE2C544DA}" type="sibTrans" cxnId="{CF009E4E-BAFC-4D14-948E-10ABC4565354}">
      <dgm:prSet/>
      <dgm:spPr/>
      <dgm:t>
        <a:bodyPr/>
        <a:lstStyle/>
        <a:p>
          <a:endParaRPr lang="ru-RU"/>
        </a:p>
      </dgm:t>
    </dgm:pt>
    <dgm:pt modelId="{4A86F8E8-7B66-4CA8-85A8-5FC9A3FF94CB}" type="pres">
      <dgm:prSet presAssocID="{F3DF98AD-C044-4DBE-A134-35B5CAAFAB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D4592E-CD59-475A-9797-06283CD28B83}" type="pres">
      <dgm:prSet presAssocID="{53DDD046-F639-4C1D-9DE1-61524AD779B6}" presName="hierRoot1" presStyleCnt="0"/>
      <dgm:spPr/>
    </dgm:pt>
    <dgm:pt modelId="{2E83B590-7C7C-45FE-A6D8-4A99E03D8D31}" type="pres">
      <dgm:prSet presAssocID="{53DDD046-F639-4C1D-9DE1-61524AD779B6}" presName="composite" presStyleCnt="0"/>
      <dgm:spPr/>
    </dgm:pt>
    <dgm:pt modelId="{EC12DEC2-47CA-4048-B495-E641CBD39475}" type="pres">
      <dgm:prSet presAssocID="{53DDD046-F639-4C1D-9DE1-61524AD779B6}" presName="background" presStyleLbl="node0" presStyleIdx="0" presStyleCnt="1"/>
      <dgm:spPr>
        <a:solidFill>
          <a:srgbClr val="FFC46D"/>
        </a:solidFill>
      </dgm:spPr>
      <dgm:t>
        <a:bodyPr/>
        <a:lstStyle/>
        <a:p>
          <a:endParaRPr lang="ru-RU"/>
        </a:p>
      </dgm:t>
    </dgm:pt>
    <dgm:pt modelId="{1B3624A3-C48D-419B-AC6E-A49A29053B93}" type="pres">
      <dgm:prSet presAssocID="{53DDD046-F639-4C1D-9DE1-61524AD779B6}" presName="text" presStyleLbl="fgAcc0" presStyleIdx="0" presStyleCnt="1" custScaleX="130596" custLinFactNeighborX="-1850" custLinFactNeighborY="-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A80B26-6AE3-410C-AB3C-13615CEDCBBA}" type="pres">
      <dgm:prSet presAssocID="{53DDD046-F639-4C1D-9DE1-61524AD779B6}" presName="hierChild2" presStyleCnt="0"/>
      <dgm:spPr/>
    </dgm:pt>
    <dgm:pt modelId="{9D7038F3-42CC-4224-9C82-ED8CDCF61E83}" type="pres">
      <dgm:prSet presAssocID="{4FD98BA8-F029-4D34-9F27-6E4855E6D93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7EEF36B-B8A6-4B19-BD5D-44D6DFCD43FB}" type="pres">
      <dgm:prSet presAssocID="{2ADD9C02-E46F-4550-8E15-D990ACD621DC}" presName="hierRoot2" presStyleCnt="0"/>
      <dgm:spPr/>
    </dgm:pt>
    <dgm:pt modelId="{5E434ADA-5E3E-4060-AB93-A84F04639546}" type="pres">
      <dgm:prSet presAssocID="{2ADD9C02-E46F-4550-8E15-D990ACD621DC}" presName="composite2" presStyleCnt="0"/>
      <dgm:spPr/>
    </dgm:pt>
    <dgm:pt modelId="{64E76BF7-301A-46CF-9A11-2891C59988BF}" type="pres">
      <dgm:prSet presAssocID="{2ADD9C02-E46F-4550-8E15-D990ACD621DC}" presName="background2" presStyleLbl="node2" presStyleIdx="0" presStyleCnt="2"/>
      <dgm:spPr>
        <a:solidFill>
          <a:srgbClr val="FFC46D"/>
        </a:solidFill>
      </dgm:spPr>
      <dgm:t>
        <a:bodyPr/>
        <a:lstStyle/>
        <a:p>
          <a:endParaRPr lang="ru-RU"/>
        </a:p>
      </dgm:t>
    </dgm:pt>
    <dgm:pt modelId="{CC1EB3C0-018E-4F58-9365-EB67BD2D9530}" type="pres">
      <dgm:prSet presAssocID="{2ADD9C02-E46F-4550-8E15-D990ACD621DC}" presName="text2" presStyleLbl="fgAcc2" presStyleIdx="0" presStyleCnt="2" custScaleX="143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359EEB-2B45-427D-AD00-8120592C7078}" type="pres">
      <dgm:prSet presAssocID="{2ADD9C02-E46F-4550-8E15-D990ACD621DC}" presName="hierChild3" presStyleCnt="0"/>
      <dgm:spPr/>
    </dgm:pt>
    <dgm:pt modelId="{E62B60AE-37D6-4F00-901E-5F325DCDB442}" type="pres">
      <dgm:prSet presAssocID="{1BA57D7C-E03B-4A7F-A128-C8A2ACE6FE2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AC8FB8A-9F28-4DD1-A36B-455D0119832C}" type="pres">
      <dgm:prSet presAssocID="{88A59EE1-C391-4177-904E-BF82A5AE5DA3}" presName="hierRoot2" presStyleCnt="0"/>
      <dgm:spPr/>
    </dgm:pt>
    <dgm:pt modelId="{4A159F8B-5702-4DD0-B477-90B3C8502F78}" type="pres">
      <dgm:prSet presAssocID="{88A59EE1-C391-4177-904E-BF82A5AE5DA3}" presName="composite2" presStyleCnt="0"/>
      <dgm:spPr/>
    </dgm:pt>
    <dgm:pt modelId="{580A05F5-6A6C-4B9F-AE88-A70FCB316CF7}" type="pres">
      <dgm:prSet presAssocID="{88A59EE1-C391-4177-904E-BF82A5AE5DA3}" presName="background2" presStyleLbl="node2" presStyleIdx="1" presStyleCnt="2"/>
      <dgm:spPr>
        <a:solidFill>
          <a:srgbClr val="FFC46D"/>
        </a:solidFill>
      </dgm:spPr>
      <dgm:t>
        <a:bodyPr/>
        <a:lstStyle/>
        <a:p>
          <a:endParaRPr lang="ru-RU"/>
        </a:p>
      </dgm:t>
    </dgm:pt>
    <dgm:pt modelId="{65A41DEA-0768-41F8-A10D-2EC82F647467}" type="pres">
      <dgm:prSet presAssocID="{88A59EE1-C391-4177-904E-BF82A5AE5DA3}" presName="text2" presStyleLbl="fgAcc2" presStyleIdx="1" presStyleCnt="2" custScaleX="1555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63DDA3-DF10-44AB-BC4B-92995B07F913}" type="pres">
      <dgm:prSet presAssocID="{88A59EE1-C391-4177-904E-BF82A5AE5DA3}" presName="hierChild3" presStyleCnt="0"/>
      <dgm:spPr/>
    </dgm:pt>
  </dgm:ptLst>
  <dgm:cxnLst>
    <dgm:cxn modelId="{CF009E4E-BAFC-4D14-948E-10ABC4565354}" srcId="{53DDD046-F639-4C1D-9DE1-61524AD779B6}" destId="{88A59EE1-C391-4177-904E-BF82A5AE5DA3}" srcOrd="1" destOrd="0" parTransId="{1BA57D7C-E03B-4A7F-A128-C8A2ACE6FE28}" sibTransId="{6A4A4607-CBCE-4FA5-A418-A3AEE2C544DA}"/>
    <dgm:cxn modelId="{9FC8EAA2-34E1-4089-AF5B-CFB6F45D10AD}" type="presOf" srcId="{1BA57D7C-E03B-4A7F-A128-C8A2ACE6FE28}" destId="{E62B60AE-37D6-4F00-901E-5F325DCDB442}" srcOrd="0" destOrd="0" presId="urn:microsoft.com/office/officeart/2005/8/layout/hierarchy1"/>
    <dgm:cxn modelId="{158D3D58-4A54-4352-92F3-D3485C48D5C5}" type="presOf" srcId="{88A59EE1-C391-4177-904E-BF82A5AE5DA3}" destId="{65A41DEA-0768-41F8-A10D-2EC82F647467}" srcOrd="0" destOrd="0" presId="urn:microsoft.com/office/officeart/2005/8/layout/hierarchy1"/>
    <dgm:cxn modelId="{599A1224-E7E4-4DA9-AD44-086595E1A5A3}" srcId="{53DDD046-F639-4C1D-9DE1-61524AD779B6}" destId="{2ADD9C02-E46F-4550-8E15-D990ACD621DC}" srcOrd="0" destOrd="0" parTransId="{4FD98BA8-F029-4D34-9F27-6E4855E6D935}" sibTransId="{FAB04EC7-0D1F-4A9E-92BC-00B2BCBC35AF}"/>
    <dgm:cxn modelId="{3A4955A0-C661-43F6-B47B-FDBB1D99F70C}" type="presOf" srcId="{4FD98BA8-F029-4D34-9F27-6E4855E6D935}" destId="{9D7038F3-42CC-4224-9C82-ED8CDCF61E83}" srcOrd="0" destOrd="0" presId="urn:microsoft.com/office/officeart/2005/8/layout/hierarchy1"/>
    <dgm:cxn modelId="{F1E51EEC-D9AC-4660-9F75-D5E34B2DE609}" type="presOf" srcId="{F3DF98AD-C044-4DBE-A134-35B5CAAFAB96}" destId="{4A86F8E8-7B66-4CA8-85A8-5FC9A3FF94CB}" srcOrd="0" destOrd="0" presId="urn:microsoft.com/office/officeart/2005/8/layout/hierarchy1"/>
    <dgm:cxn modelId="{A5A58D03-A96F-4648-9CAC-699BAEE400BE}" srcId="{F3DF98AD-C044-4DBE-A134-35B5CAAFAB96}" destId="{53DDD046-F639-4C1D-9DE1-61524AD779B6}" srcOrd="0" destOrd="0" parTransId="{D2A4DD6A-EE65-438D-A2D9-9B998E9BAF7B}" sibTransId="{A8AEB744-8542-475C-9AAF-17C619046ACC}"/>
    <dgm:cxn modelId="{284C5A7C-0FCA-469C-A993-E5A447F3E192}" type="presOf" srcId="{53DDD046-F639-4C1D-9DE1-61524AD779B6}" destId="{1B3624A3-C48D-419B-AC6E-A49A29053B93}" srcOrd="0" destOrd="0" presId="urn:microsoft.com/office/officeart/2005/8/layout/hierarchy1"/>
    <dgm:cxn modelId="{4594CEE7-DB81-4AEB-B2B2-D3DA9968A211}" type="presOf" srcId="{2ADD9C02-E46F-4550-8E15-D990ACD621DC}" destId="{CC1EB3C0-018E-4F58-9365-EB67BD2D9530}" srcOrd="0" destOrd="0" presId="urn:microsoft.com/office/officeart/2005/8/layout/hierarchy1"/>
    <dgm:cxn modelId="{BA29DD86-7D0D-47A9-AB96-5907751831A1}" type="presParOf" srcId="{4A86F8E8-7B66-4CA8-85A8-5FC9A3FF94CB}" destId="{6BD4592E-CD59-475A-9797-06283CD28B83}" srcOrd="0" destOrd="0" presId="urn:microsoft.com/office/officeart/2005/8/layout/hierarchy1"/>
    <dgm:cxn modelId="{7C4CB7E3-627E-41F5-80B0-46DE6C382FD3}" type="presParOf" srcId="{6BD4592E-CD59-475A-9797-06283CD28B83}" destId="{2E83B590-7C7C-45FE-A6D8-4A99E03D8D31}" srcOrd="0" destOrd="0" presId="urn:microsoft.com/office/officeart/2005/8/layout/hierarchy1"/>
    <dgm:cxn modelId="{598C5ACD-3C97-4AA9-8A58-7DCE402876D0}" type="presParOf" srcId="{2E83B590-7C7C-45FE-A6D8-4A99E03D8D31}" destId="{EC12DEC2-47CA-4048-B495-E641CBD39475}" srcOrd="0" destOrd="0" presId="urn:microsoft.com/office/officeart/2005/8/layout/hierarchy1"/>
    <dgm:cxn modelId="{AE2D99E9-A298-4659-8C6C-AEE94C6E5635}" type="presParOf" srcId="{2E83B590-7C7C-45FE-A6D8-4A99E03D8D31}" destId="{1B3624A3-C48D-419B-AC6E-A49A29053B93}" srcOrd="1" destOrd="0" presId="urn:microsoft.com/office/officeart/2005/8/layout/hierarchy1"/>
    <dgm:cxn modelId="{72B59130-F973-4444-AB24-522D154A3FBA}" type="presParOf" srcId="{6BD4592E-CD59-475A-9797-06283CD28B83}" destId="{8FA80B26-6AE3-410C-AB3C-13615CEDCBBA}" srcOrd="1" destOrd="0" presId="urn:microsoft.com/office/officeart/2005/8/layout/hierarchy1"/>
    <dgm:cxn modelId="{D7C71427-2443-4E75-9385-64E353AD9AE4}" type="presParOf" srcId="{8FA80B26-6AE3-410C-AB3C-13615CEDCBBA}" destId="{9D7038F3-42CC-4224-9C82-ED8CDCF61E83}" srcOrd="0" destOrd="0" presId="urn:microsoft.com/office/officeart/2005/8/layout/hierarchy1"/>
    <dgm:cxn modelId="{9AF7A9D0-A4EC-4638-8C1D-10D23A12CD89}" type="presParOf" srcId="{8FA80B26-6AE3-410C-AB3C-13615CEDCBBA}" destId="{47EEF36B-B8A6-4B19-BD5D-44D6DFCD43FB}" srcOrd="1" destOrd="0" presId="urn:microsoft.com/office/officeart/2005/8/layout/hierarchy1"/>
    <dgm:cxn modelId="{321968E4-CF00-46CB-B55E-0159517825A0}" type="presParOf" srcId="{47EEF36B-B8A6-4B19-BD5D-44D6DFCD43FB}" destId="{5E434ADA-5E3E-4060-AB93-A84F04639546}" srcOrd="0" destOrd="0" presId="urn:microsoft.com/office/officeart/2005/8/layout/hierarchy1"/>
    <dgm:cxn modelId="{91B98585-2C50-4786-B644-7AC1133273E3}" type="presParOf" srcId="{5E434ADA-5E3E-4060-AB93-A84F04639546}" destId="{64E76BF7-301A-46CF-9A11-2891C59988BF}" srcOrd="0" destOrd="0" presId="urn:microsoft.com/office/officeart/2005/8/layout/hierarchy1"/>
    <dgm:cxn modelId="{606BFBBA-4CC4-4C22-9981-BFDD073C9C3D}" type="presParOf" srcId="{5E434ADA-5E3E-4060-AB93-A84F04639546}" destId="{CC1EB3C0-018E-4F58-9365-EB67BD2D9530}" srcOrd="1" destOrd="0" presId="urn:microsoft.com/office/officeart/2005/8/layout/hierarchy1"/>
    <dgm:cxn modelId="{2AED6C3B-32BD-408A-9FF1-5051A6CC775A}" type="presParOf" srcId="{47EEF36B-B8A6-4B19-BD5D-44D6DFCD43FB}" destId="{3A359EEB-2B45-427D-AD00-8120592C7078}" srcOrd="1" destOrd="0" presId="urn:microsoft.com/office/officeart/2005/8/layout/hierarchy1"/>
    <dgm:cxn modelId="{89834CD9-E638-455B-BFD0-CC520A2252ED}" type="presParOf" srcId="{8FA80B26-6AE3-410C-AB3C-13615CEDCBBA}" destId="{E62B60AE-37D6-4F00-901E-5F325DCDB442}" srcOrd="2" destOrd="0" presId="urn:microsoft.com/office/officeart/2005/8/layout/hierarchy1"/>
    <dgm:cxn modelId="{D77941E3-6B00-4048-8A63-F19542B286BA}" type="presParOf" srcId="{8FA80B26-6AE3-410C-AB3C-13615CEDCBBA}" destId="{2AC8FB8A-9F28-4DD1-A36B-455D0119832C}" srcOrd="3" destOrd="0" presId="urn:microsoft.com/office/officeart/2005/8/layout/hierarchy1"/>
    <dgm:cxn modelId="{BE32F7DB-8169-40F2-A4B5-CD5CF112C3B9}" type="presParOf" srcId="{2AC8FB8A-9F28-4DD1-A36B-455D0119832C}" destId="{4A159F8B-5702-4DD0-B477-90B3C8502F78}" srcOrd="0" destOrd="0" presId="urn:microsoft.com/office/officeart/2005/8/layout/hierarchy1"/>
    <dgm:cxn modelId="{2ED33A32-1201-41BA-AA84-4EB623A0A6FA}" type="presParOf" srcId="{4A159F8B-5702-4DD0-B477-90B3C8502F78}" destId="{580A05F5-6A6C-4B9F-AE88-A70FCB316CF7}" srcOrd="0" destOrd="0" presId="urn:microsoft.com/office/officeart/2005/8/layout/hierarchy1"/>
    <dgm:cxn modelId="{5E19C72B-830E-4E75-802E-D5EC942818F8}" type="presParOf" srcId="{4A159F8B-5702-4DD0-B477-90B3C8502F78}" destId="{65A41DEA-0768-41F8-A10D-2EC82F647467}" srcOrd="1" destOrd="0" presId="urn:microsoft.com/office/officeart/2005/8/layout/hierarchy1"/>
    <dgm:cxn modelId="{0F94AD2C-D781-46F8-9BAB-31756DADF9E3}" type="presParOf" srcId="{2AC8FB8A-9F28-4DD1-A36B-455D0119832C}" destId="{B863DDA3-DF10-44AB-BC4B-92995B07F9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2B60AE-37D6-4F00-901E-5F325DCDB442}">
      <dsp:nvSpPr>
        <dsp:cNvPr id="0" name=""/>
        <dsp:cNvSpPr/>
      </dsp:nvSpPr>
      <dsp:spPr>
        <a:xfrm>
          <a:off x="3698831" y="1170526"/>
          <a:ext cx="1557421" cy="535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390"/>
              </a:lnTo>
              <a:lnTo>
                <a:pt x="1557421" y="365390"/>
              </a:lnTo>
              <a:lnTo>
                <a:pt x="1557421" y="535883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038F3-42CC-4224-9C82-ED8CDCF61E83}">
      <dsp:nvSpPr>
        <dsp:cNvPr id="0" name=""/>
        <dsp:cNvSpPr/>
      </dsp:nvSpPr>
      <dsp:spPr>
        <a:xfrm>
          <a:off x="2097157" y="1170526"/>
          <a:ext cx="1601674" cy="535883"/>
        </a:xfrm>
        <a:custGeom>
          <a:avLst/>
          <a:gdLst/>
          <a:ahLst/>
          <a:cxnLst/>
          <a:rect l="0" t="0" r="0" b="0"/>
          <a:pathLst>
            <a:path>
              <a:moveTo>
                <a:pt x="1601674" y="0"/>
              </a:moveTo>
              <a:lnTo>
                <a:pt x="1601674" y="365390"/>
              </a:lnTo>
              <a:lnTo>
                <a:pt x="0" y="365390"/>
              </a:lnTo>
              <a:lnTo>
                <a:pt x="0" y="535883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2DEC2-47CA-4048-B495-E641CBD39475}">
      <dsp:nvSpPr>
        <dsp:cNvPr id="0" name=""/>
        <dsp:cNvSpPr/>
      </dsp:nvSpPr>
      <dsp:spPr>
        <a:xfrm>
          <a:off x="2497080" y="1866"/>
          <a:ext cx="2403501" cy="1168660"/>
        </a:xfrm>
        <a:prstGeom prst="roundRect">
          <a:avLst>
            <a:gd name="adj" fmla="val 10000"/>
          </a:avLst>
        </a:prstGeom>
        <a:solidFill>
          <a:srgbClr val="FFC4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624A3-C48D-419B-AC6E-A49A29053B93}">
      <dsp:nvSpPr>
        <dsp:cNvPr id="0" name=""/>
        <dsp:cNvSpPr/>
      </dsp:nvSpPr>
      <dsp:spPr>
        <a:xfrm>
          <a:off x="2701570" y="196131"/>
          <a:ext cx="2403501" cy="1168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A21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50 детей 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(мальчики и девочки)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в возрасте 7–10 лет</a:t>
          </a:r>
          <a:endParaRPr lang="ru-RU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701570" y="196131"/>
        <a:ext cx="2403501" cy="1168660"/>
      </dsp:txXfrm>
    </dsp:sp>
    <dsp:sp modelId="{64E76BF7-301A-46CF-9A11-2891C59988BF}">
      <dsp:nvSpPr>
        <dsp:cNvPr id="0" name=""/>
        <dsp:cNvSpPr/>
      </dsp:nvSpPr>
      <dsp:spPr>
        <a:xfrm>
          <a:off x="778273" y="1706410"/>
          <a:ext cx="2637767" cy="1168660"/>
        </a:xfrm>
        <a:prstGeom prst="roundRect">
          <a:avLst>
            <a:gd name="adj" fmla="val 10000"/>
          </a:avLst>
        </a:prstGeom>
        <a:solidFill>
          <a:srgbClr val="FFC4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EB3C0-018E-4F58-9365-EB67BD2D9530}">
      <dsp:nvSpPr>
        <dsp:cNvPr id="0" name=""/>
        <dsp:cNvSpPr/>
      </dsp:nvSpPr>
      <dsp:spPr>
        <a:xfrm>
          <a:off x="982763" y="1900676"/>
          <a:ext cx="2637767" cy="1168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A21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Карнитон</a:t>
          </a: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принимали </a:t>
          </a:r>
          <a:r>
            <a:rPr lang="en-US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30</a:t>
          </a: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детей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0,5 таблетки (250 мг)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 раз в день</a:t>
          </a:r>
          <a:endParaRPr lang="en-US" sz="1200" b="1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982763" y="1900676"/>
        <a:ext cx="2637767" cy="1168660"/>
      </dsp:txXfrm>
    </dsp:sp>
    <dsp:sp modelId="{580A05F5-6A6C-4B9F-AE88-A70FCB316CF7}">
      <dsp:nvSpPr>
        <dsp:cNvPr id="0" name=""/>
        <dsp:cNvSpPr/>
      </dsp:nvSpPr>
      <dsp:spPr>
        <a:xfrm>
          <a:off x="3825021" y="1706410"/>
          <a:ext cx="2862463" cy="1168660"/>
        </a:xfrm>
        <a:prstGeom prst="roundRect">
          <a:avLst>
            <a:gd name="adj" fmla="val 10000"/>
          </a:avLst>
        </a:prstGeom>
        <a:solidFill>
          <a:srgbClr val="FFC4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41DEA-0768-41F8-A10D-2EC82F647467}">
      <dsp:nvSpPr>
        <dsp:cNvPr id="0" name=""/>
        <dsp:cNvSpPr/>
      </dsp:nvSpPr>
      <dsp:spPr>
        <a:xfrm>
          <a:off x="4029511" y="1900676"/>
          <a:ext cx="2862463" cy="1168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A21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Плацебо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принимали 20 детей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0,5 таблетки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 раз в день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029511" y="1900676"/>
        <a:ext cx="2862463" cy="1168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370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F4118ED-6D6C-4CBC-B54B-9BEF7C4CB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194050" y="531813"/>
            <a:ext cx="3844925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3438"/>
            <a:ext cx="818832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3700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D6D04EA-AE7D-4550-965F-82E73C809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563"/>
            <a:fld id="{1000AAD4-3689-418C-8ED3-A297137442C2}" type="slidenum">
              <a:rPr lang="ru-RU" smtClean="0"/>
              <a:pPr defTabSz="944563"/>
              <a:t>1</a:t>
            </a:fld>
            <a:endParaRPr lang="ru-RU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b="1" smtClean="0"/>
              <a:t>Слайд 1. Название презентации и логотип компании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749D2-7F09-4731-8A65-8AD2273AD89D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0F768-5475-4D99-9562-96338B7D3B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96542-1F73-4EA6-9E59-931DD705E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7E080-A7C7-48B8-9653-AC4D6CE54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BA036-6676-4FE7-A9DC-65F364DAE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8EE2D-CD1B-416E-9E51-5E1A2CE2F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E1DB9-7696-4703-8CEE-C0E7E3D91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8BF44-C0A4-43C9-80EC-6167CCC27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4F06C-7553-468A-ACBC-BA6E14047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939C-B29C-4F23-9AF1-E879DB868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AC31-5C79-4E41-B33F-A3E9654D3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4C35A-11A5-4611-9D5C-6D6F6ED35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3857-7DF0-494C-B1BE-885C7C790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38A56-10A4-4A18-8EBA-99281054C5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2FC49-B4ED-4461-9C79-1C09E0B78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F284A-C401-474E-953C-8BD0C27B8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CDE27-4BE3-48AE-AA94-A8B208635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199" y="3938592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D72C-9912-4D46-BBD1-5594189DD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A4EC-78D0-4CE5-85C9-5F80CC6DE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2F47-74CD-487E-991B-3EFC5C4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C37FD-AE03-4015-A3CE-546567EB8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86DB4-899B-4F46-BD7F-A805DBC9A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D0AA-5DE4-45A0-9701-8A37C11EF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2D568-B284-451D-8B5B-A76C02024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F70F-E0A9-4FE7-A787-40F141CDE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BE89-89EA-4A74-8191-4FAEED91C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56B3-BF8C-4338-B042-F489D07BC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16D3-138F-46A7-9A7C-ED7DD8602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60CDB-094A-486D-982B-58CD404E1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89724-876A-4F72-B137-4AA29D269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9189-A1F9-4D19-A344-46C951DD2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199" y="3938592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D026-8BC4-4725-AF96-0847EA69B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969E-0877-4478-B89C-F7550A90F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91094-E3FC-4FB5-8C11-8A9536F9A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6188F-622B-468D-A26E-89ED05B02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FF9FC-E79E-4A8E-8350-039D90A63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56C7D-9279-461C-8969-64BA93F73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E22F-A23D-467C-8A0D-F4333EFC2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A5E9D-4008-41B5-A5C0-81DA61959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0718-633C-4553-9BFC-06790DB6A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E7CF-DAC5-4BC5-A7D7-403307F37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F7097-22AF-4F58-8300-7A1515684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D8D51-8ADC-405E-9B9F-4C9895203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9151D-2D39-4FEB-87C9-3A09BB6DC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6584-49F0-4AE3-BCE5-B650750FE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DC4B6-3986-4176-91D7-C4B6077FC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199" y="3938592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EE092-2EE8-42F0-B86A-2E846B8D0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499E-7C18-469D-8FC5-962B2355A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EFC1C-8D88-4667-84C7-861933486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C2285-EADA-4748-AA2E-3798C8255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2C6CB-0D1C-422F-84BB-A6402CFF7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0E8A4-82A2-4246-BB7D-9C7B5ACBC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B74C3-2796-4D2C-B925-92C18F91E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E97B-B854-45FB-80FA-F2FB374EF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0D056-CE74-4A0B-B53A-57946E542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A2F5-719D-4A47-86F9-FCD4D4F00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6A9AA-EAC8-4EEB-8D88-34B2D75ED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F388-6A4C-4808-B537-9B205BD21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8173-D324-4874-A194-3589FC83F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2FCB6-A770-4AD6-8DC9-84650FF4E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199" y="3938592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3C01B-E861-415D-9964-069854FA1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A377-319C-4FE4-B517-D1ADD91A8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20A41-F03D-4A84-A0D2-4D50AFFDD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BDA6-5F27-4A55-BE81-7C5589C566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3" rIns="91305" bIns="456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3" rIns="91305" bIns="456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3" rIns="91305" bIns="45653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3" rIns="91305" bIns="45653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3" rIns="91305" bIns="4565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96B9A3-3464-44D5-B941-4626B247F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7" descr="полоса 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полоса 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96325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полоса"/>
          <p:cNvPicPr>
            <a:picLocks noChangeAspect="1" noChangeArrowheads="1"/>
          </p:cNvPicPr>
          <p:nvPr userDrawn="1"/>
        </p:nvPicPr>
        <p:blipFill>
          <a:blip r:embed="rId15" cstate="print">
            <a:lum contrast="-12000"/>
          </a:blip>
          <a:srcRect/>
          <a:stretch>
            <a:fillRect/>
          </a:stretch>
        </p:blipFill>
        <p:spPr bwMode="auto">
          <a:xfrm>
            <a:off x="0" y="6432550"/>
            <a:ext cx="9906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плашка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5888"/>
            <a:ext cx="990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199E1D-B05E-4674-9F5F-A48BEC123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Picture 7" descr="полоса 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полоса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96325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полоса"/>
          <p:cNvPicPr>
            <a:picLocks noChangeAspect="1" noChangeArrowheads="1"/>
          </p:cNvPicPr>
          <p:nvPr userDrawn="1"/>
        </p:nvPicPr>
        <p:blipFill>
          <a:blip r:embed="rId17" cstate="print">
            <a:lum contrast="-12000"/>
          </a:blip>
          <a:srcRect/>
          <a:stretch>
            <a:fillRect/>
          </a:stretch>
        </p:blipFill>
        <p:spPr bwMode="auto">
          <a:xfrm>
            <a:off x="0" y="6432550"/>
            <a:ext cx="9164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плашка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5888"/>
            <a:ext cx="990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DB581D-9B0B-4A62-AB4A-847DC2BD5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7" descr="полоса 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полоса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96325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полоса"/>
          <p:cNvPicPr>
            <a:picLocks noChangeAspect="1" noChangeArrowheads="1"/>
          </p:cNvPicPr>
          <p:nvPr userDrawn="1"/>
        </p:nvPicPr>
        <p:blipFill>
          <a:blip r:embed="rId17" cstate="print">
            <a:lum contrast="-12000"/>
          </a:blip>
          <a:srcRect/>
          <a:stretch>
            <a:fillRect/>
          </a:stretch>
        </p:blipFill>
        <p:spPr bwMode="auto">
          <a:xfrm>
            <a:off x="0" y="6432550"/>
            <a:ext cx="9164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плашка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5888"/>
            <a:ext cx="990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C83DBE-F9E7-4DB3-95C2-88A1F04D1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4103" name="Picture 7" descr="полоса 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полоса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96325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полоса"/>
          <p:cNvPicPr>
            <a:picLocks noChangeAspect="1" noChangeArrowheads="1"/>
          </p:cNvPicPr>
          <p:nvPr userDrawn="1"/>
        </p:nvPicPr>
        <p:blipFill>
          <a:blip r:embed="rId17" cstate="print">
            <a:lum contrast="-12000"/>
          </a:blip>
          <a:srcRect/>
          <a:stretch>
            <a:fillRect/>
          </a:stretch>
        </p:blipFill>
        <p:spPr bwMode="auto">
          <a:xfrm>
            <a:off x="0" y="6432550"/>
            <a:ext cx="9164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плашка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5888"/>
            <a:ext cx="990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9" rIns="91296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69BD743-7D60-4BC2-961E-EDD6E2A95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127" name="Picture 7" descr="полоса 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полоса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96325" y="0"/>
            <a:ext cx="12096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полоса"/>
          <p:cNvPicPr>
            <a:picLocks noChangeAspect="1" noChangeArrowheads="1"/>
          </p:cNvPicPr>
          <p:nvPr userDrawn="1"/>
        </p:nvPicPr>
        <p:blipFill>
          <a:blip r:embed="rId17" cstate="print">
            <a:lum contrast="-12000"/>
          </a:blip>
          <a:srcRect/>
          <a:stretch>
            <a:fillRect/>
          </a:stretch>
        </p:blipFill>
        <p:spPr bwMode="auto">
          <a:xfrm>
            <a:off x="0" y="6432550"/>
            <a:ext cx="9164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плашка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5888"/>
            <a:ext cx="990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d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9563" y="1268760"/>
            <a:ext cx="9363075" cy="1008063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Критерии включения</a:t>
            </a:r>
          </a:p>
        </p:txBody>
      </p:sp>
      <p:sp>
        <p:nvSpPr>
          <p:cNvPr id="1536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2438" y="2276872"/>
            <a:ext cx="4572000" cy="3714750"/>
          </a:xfrm>
        </p:spPr>
        <p:txBody>
          <a:bodyPr/>
          <a:lstStyle/>
          <a:p>
            <a:pPr marL="266700" indent="-266700"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Возраст от 7 до 10 лет.</a:t>
            </a:r>
          </a:p>
          <a:p>
            <a:pPr marL="266700" indent="-266700"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Перенесенное в течение последних 1–2 месяцев ОРЗ.</a:t>
            </a:r>
          </a:p>
          <a:p>
            <a:pPr marL="266700" indent="-266700"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Жалобы на: 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быструю утомляемость в школе и/или при физической нагрузке,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головные боли,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плаксивость, 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агрессивность/вспыльчивость,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плохой сон,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снижение аппетита,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частые респираторные заболевания,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приступы сердцебиения,</a:t>
            </a:r>
          </a:p>
          <a:p>
            <a:pPr marL="361950" indent="-180975" algn="just" defTabSz="912813" eaLnBrk="1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и/или повышенную потливость.</a:t>
            </a:r>
          </a:p>
        </p:txBody>
      </p:sp>
      <p:sp>
        <p:nvSpPr>
          <p:cNvPr id="1434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2A50CDC2-D36C-4CC6-B21E-A22A93FDD57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10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3340100" y="1300758"/>
            <a:ext cx="355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2000" b="1">
                <a:solidFill>
                  <a:srgbClr val="FFA219"/>
                </a:solidFill>
              </a:rPr>
              <a:t>Результаты исследования</a:t>
            </a:r>
          </a:p>
        </p:txBody>
      </p:sp>
      <p:sp>
        <p:nvSpPr>
          <p:cNvPr id="1536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D1404032-3344-464F-86A1-4A5D1BFD51FF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11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360613" y="1857375"/>
            <a:ext cx="58070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Динамика показателей вегетативного статуса у детей</a:t>
            </a:r>
            <a:endParaRPr lang="en-US" sz="1400" b="1" i="1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en-US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en-US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астеническим синдромом после болезни (дермографизм,</a:t>
            </a:r>
            <a:endParaRPr lang="en-US" sz="1400" b="1" i="1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потливость, </a:t>
            </a:r>
            <a:r>
              <a:rPr lang="ru-RU" sz="1400" b="1" i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метеочувствительность</a:t>
            </a: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лабильность гемодинамических показателей и т. д.)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095375" y="5715000"/>
            <a:ext cx="80010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en-US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восстанавливает механизмы вегетативной регуляции.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28600" y="40386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28600" y="76104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163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933DDFF1-C047-421D-AF9F-A2F5830355F9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12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2166938" y="1285875"/>
            <a:ext cx="557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</a:rPr>
              <a:t>Результаты исследования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52500" y="1785938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Время сохранения нормальных гемодинамических показателей (ЧСС, АД)</a:t>
            </a:r>
          </a:p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нарастающей физической нагрузке при проведении </a:t>
            </a:r>
            <a:r>
              <a:rPr lang="ru-RU" sz="1400" b="1" i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стресс-теста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666875" y="5500688"/>
            <a:ext cx="67437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algn="just" defTabSz="912813">
              <a:buClr>
                <a:srgbClr val="286BB9"/>
              </a:buClr>
              <a:defRPr/>
            </a:pP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детей, не принимавших </a:t>
            </a:r>
            <a:r>
              <a:rPr lang="ru-RU" sz="1400" b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наблюдалось уменьшение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выносливости организма после перенесенного респираторного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заболевания в случае отсутствия метаболической коррекции.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Рисунок 8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2381250" y="1300758"/>
            <a:ext cx="557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 dirty="0">
                <a:solidFill>
                  <a:srgbClr val="FFA219"/>
                </a:solidFill>
              </a:rPr>
              <a:t>Результаты исследования</a:t>
            </a:r>
          </a:p>
        </p:txBody>
      </p:sp>
      <p:sp>
        <p:nvSpPr>
          <p:cNvPr id="174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3AC6320D-2549-4AEC-867F-D169091D88CA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13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66813" y="1857375"/>
            <a:ext cx="8001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Увеличение толерантности к физической нагрузке у детей</a:t>
            </a:r>
          </a:p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астеническим синдромом после болезни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23938" y="564356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детей с астеническим синдромом после болезни наблюдалось улучшение переносимости физических нагрузок при приеме </a:t>
            </a:r>
            <a:r>
              <a:rPr lang="ru-RU" sz="1400" b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152775" y="1628800"/>
            <a:ext cx="355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2000" b="1">
                <a:solidFill>
                  <a:srgbClr val="FFA219"/>
                </a:solidFill>
              </a:rPr>
              <a:t>Результаты исследования</a:t>
            </a:r>
          </a:p>
        </p:txBody>
      </p:sp>
      <p:sp>
        <p:nvSpPr>
          <p:cNvPr id="1843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83548ABA-AFEE-4588-BED2-B181C7A7D4AE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14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1281113" y="4992688"/>
            <a:ext cx="7559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течение месяца приема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ни у одного из пациентов не было отмечено каких-либо нежелательных явлений.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81113" y="2298700"/>
            <a:ext cx="7416800" cy="23542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2813"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Применение </a:t>
            </a:r>
            <a:r>
              <a:rPr lang="ru-RU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способствует:</a:t>
            </a:r>
          </a:p>
          <a:p>
            <a:pPr defTabSz="912813">
              <a:defRPr/>
            </a:pP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6700" indent="-266700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сокращению сроков реабилитации после перенесенных острых респираторных заболеваний;</a:t>
            </a:r>
          </a:p>
          <a:p>
            <a:pPr marL="266700" indent="-266700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улучшению сна и аппетита;</a:t>
            </a:r>
          </a:p>
          <a:p>
            <a:pPr marL="266700" indent="-266700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повышению устойчивости к физическим нагрузкам;</a:t>
            </a:r>
          </a:p>
          <a:p>
            <a:pPr marL="266700" indent="-266700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восстановлению функциональных показателей </a:t>
            </a:r>
            <a:r>
              <a:rPr lang="ru-RU" sz="1400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сердечно-сосудистой</a:t>
            </a:r>
            <a:r>
              <a:rPr lang="ru-RU" sz="1400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дыхательной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12913" y="1643063"/>
            <a:ext cx="7200900" cy="792162"/>
          </a:xfrm>
        </p:spPr>
        <p:txBody>
          <a:bodyPr/>
          <a:lstStyle/>
          <a:p>
            <a:r>
              <a:rPr lang="ru-RU" sz="2000" b="1" smtClean="0">
                <a:solidFill>
                  <a:srgbClr val="FFA219"/>
                </a:solidFill>
              </a:rPr>
              <a:t>Применение </a:t>
            </a:r>
            <a:r>
              <a:rPr lang="en-US" sz="2000" b="1" smtClean="0">
                <a:solidFill>
                  <a:srgbClr val="FFA219"/>
                </a:solidFill>
              </a:rPr>
              <a:t>L-</a:t>
            </a:r>
            <a:r>
              <a:rPr lang="ru-RU" sz="2000" b="1" smtClean="0">
                <a:solidFill>
                  <a:srgbClr val="FFA219"/>
                </a:solidFill>
              </a:rPr>
              <a:t>карнитина в комплексном лечении вегетососудистой дистонии гипотензивного типа         у детей и подростков</a:t>
            </a:r>
            <a:r>
              <a:rPr lang="ru-RU" sz="2000" b="1" baseline="30000" smtClean="0">
                <a:solidFill>
                  <a:srgbClr val="FFA219"/>
                </a:solidFill>
              </a:rPr>
              <a:t>*</a:t>
            </a:r>
            <a:r>
              <a:rPr lang="ru-RU" sz="2000" b="1" smtClean="0">
                <a:solidFill>
                  <a:srgbClr val="FFA219"/>
                </a:solidFill>
              </a:rPr>
              <a:t/>
            </a:r>
            <a:br>
              <a:rPr lang="ru-RU" sz="2000" b="1" smtClean="0">
                <a:solidFill>
                  <a:srgbClr val="FFA219"/>
                </a:solidFill>
              </a:rPr>
            </a:br>
            <a:endParaRPr lang="ru-RU" sz="2000" b="1" smtClean="0">
              <a:solidFill>
                <a:srgbClr val="FFA219"/>
              </a:solidFill>
            </a:endParaRP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4448175" y="2939777"/>
            <a:ext cx="4933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spc="-10" dirty="0">
                <a:solidFill>
                  <a:schemeClr val="accent2"/>
                </a:solidFill>
              </a:rPr>
              <a:t>База исследования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педиатрии и детской кардиологии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СПбМАПО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Санкт-Петербург, 2011 г.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Руководитель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профессор Орлова Н.В.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Группа исследования </a:t>
            </a:r>
          </a:p>
          <a:p>
            <a:pPr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детей в возрасте 13–16 лет с артериальной гипотензией. Все дети получали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 1 таблетке в сутки в течение 1 месяца.</a:t>
            </a: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46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096375" y="6388100"/>
            <a:ext cx="500063" cy="255588"/>
          </a:xfrm>
          <a:noFill/>
        </p:spPr>
        <p:txBody>
          <a:bodyPr/>
          <a:lstStyle/>
          <a:p>
            <a:pPr algn="ctr" defTabSz="912813"/>
            <a:fld id="{7FF89994-E881-4EDE-8C1D-8FC89A7366EB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15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4521200" y="5557838"/>
            <a:ext cx="50752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000" i="1" baseline="30000" dirty="0"/>
              <a:t>______________________________________</a:t>
            </a:r>
          </a:p>
          <a:p>
            <a:pPr algn="just">
              <a:defRPr/>
            </a:pPr>
            <a:r>
              <a:rPr lang="ru-RU" sz="10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Орлова Н.В., Михайлова О.В., Захарова Т.В. Применение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L-карнитина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комплексном лечении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вегетососудистой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дистонии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гипотензивного типа у детей и подростков // Вопросы современной педиатрии. – 2011. – Т. 10. – № 2.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2"/>
          <p:cNvSpPr>
            <a:spLocks noGrp="1"/>
          </p:cNvSpPr>
          <p:nvPr>
            <p:ph type="body" sz="half" idx="1"/>
          </p:nvPr>
        </p:nvSpPr>
        <p:spPr>
          <a:xfrm>
            <a:off x="738188" y="2073953"/>
            <a:ext cx="8429625" cy="714375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Применение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составе комплексной терапии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вегетососудистой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дистонии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гипотензивнго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типа способствовало более эффективному воздействию на вегетативную реактивность и вегетативное обеспечение деятельности.</a:t>
            </a:r>
          </a:p>
        </p:txBody>
      </p:sp>
      <p:sp>
        <p:nvSpPr>
          <p:cNvPr id="2048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56688" y="6408738"/>
            <a:ext cx="433387" cy="476250"/>
          </a:xfrm>
          <a:noFill/>
        </p:spPr>
        <p:txBody>
          <a:bodyPr/>
          <a:lstStyle/>
          <a:p>
            <a:fld id="{F223F9FB-97E5-43A4-825A-BDFF7F1BD52A}" type="slidenum">
              <a:rPr lang="ru-RU" sz="1600" b="1" smtClean="0">
                <a:solidFill>
                  <a:schemeClr val="bg1"/>
                </a:solidFill>
              </a:rPr>
              <a:pPr/>
              <a:t>16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49313" y="3285216"/>
          <a:ext cx="8171830" cy="2520048"/>
        </p:xfrm>
        <a:graphic>
          <a:graphicData uri="http://schemas.openxmlformats.org/drawingml/2006/table">
            <a:tbl>
              <a:tblPr/>
              <a:tblGrid>
                <a:gridCol w="2304256"/>
                <a:gridCol w="1728192"/>
                <a:gridCol w="2016224"/>
                <a:gridCol w="2123158"/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Параметры ВНС</a:t>
                      </a: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Исходный уровень</a:t>
                      </a: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После терапии без применения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Карнитона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После терапии с применением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Карнитона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</a:tr>
              <a:tr h="104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Вегетативная реактивность:</a:t>
                      </a: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нормальная</a:t>
                      </a: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асимпатикотоническая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гиперсимпатикотоническая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(10 %)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(23,3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(66,7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 (36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(13,3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(50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(56,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7 %)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(6,7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(36,7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Вегетативное обеспечение деятельности:</a:t>
                      </a: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нормальное</a:t>
                      </a: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избыточное </a:t>
                      </a:r>
                    </a:p>
                    <a:p>
                      <a:pPr marL="85725" marR="0" lvl="0" indent="-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2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недостаточное</a:t>
                      </a: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(16,7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(83,3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(40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(60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(66,7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(33,3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4579" marR="545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06" name="Прямоугольник 5"/>
          <p:cNvSpPr>
            <a:spLocks noChangeArrowheads="1"/>
          </p:cNvSpPr>
          <p:nvPr/>
        </p:nvSpPr>
        <p:spPr bwMode="auto">
          <a:xfrm>
            <a:off x="1166813" y="1260872"/>
            <a:ext cx="771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  <a:cs typeface="Arial" charset="0"/>
              </a:rPr>
              <a:t>Результаты исследования </a:t>
            </a:r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</a:endParaRPr>
          </a:p>
        </p:txBody>
      </p:sp>
      <p:sp>
        <p:nvSpPr>
          <p:cNvPr id="20507" name="Прямоугольник 5"/>
          <p:cNvSpPr>
            <a:spLocks noChangeArrowheads="1"/>
          </p:cNvSpPr>
          <p:nvPr/>
        </p:nvSpPr>
        <p:spPr bwMode="auto">
          <a:xfrm>
            <a:off x="849313" y="2935966"/>
            <a:ext cx="8280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>
                <a:solidFill>
                  <a:schemeClr val="accent2"/>
                </a:solidFill>
              </a:rPr>
              <a:t>Таблица 1. Функциональное состояние вегетативной нервной системы  (ВНС)</a:t>
            </a:r>
            <a:endParaRPr lang="ru-RU" sz="1200" b="1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8" name="Рисунок 7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1095375" y="1143000"/>
            <a:ext cx="771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C000"/>
                </a:solidFill>
                <a:cs typeface="Arial" charset="0"/>
              </a:rPr>
              <a:t>Результаты исследования</a:t>
            </a:r>
            <a:endParaRPr lang="ru-RU" sz="2000">
              <a:solidFill>
                <a:srgbClr val="FFC000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C000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C000"/>
              </a:solidFill>
            </a:endParaRPr>
          </a:p>
        </p:txBody>
      </p:sp>
      <p:sp>
        <p:nvSpPr>
          <p:cNvPr id="2150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00062" cy="255588"/>
          </a:xfrm>
          <a:noFill/>
        </p:spPr>
        <p:txBody>
          <a:bodyPr/>
          <a:lstStyle/>
          <a:p>
            <a:pPr algn="ctr" defTabSz="912813"/>
            <a:fld id="{CB52ECC4-6FD6-4023-8BCE-5BD1D3D5D0EF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17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0750" y="1989038"/>
          <a:ext cx="8208913" cy="2063280"/>
        </p:xfrm>
        <a:graphic>
          <a:graphicData uri="http://schemas.openxmlformats.org/drawingml/2006/table">
            <a:tbl>
              <a:tblPr/>
              <a:tblGrid>
                <a:gridCol w="2448273"/>
                <a:gridCol w="1080120"/>
                <a:gridCol w="1152128"/>
                <a:gridCol w="1296144"/>
                <a:gridCol w="1080120"/>
                <a:gridCol w="1152128"/>
              </a:tblGrid>
              <a:tr h="43200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Симптомы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терапии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После терапии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без применения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Карнитона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После терапии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 применением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Карнитона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детей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улучшения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детей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улучшения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Вялость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83,3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Сонливость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92,6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Низкая работоспособность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76,6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Низкая толерантность к физическим нагрузкам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1656" marR="6165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92188" y="5497413"/>
            <a:ext cx="82819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зарегистрировано ни одного случая негативной реакции на прием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или каких-либо побочных отрицательных эффектов.</a:t>
            </a:r>
          </a:p>
        </p:txBody>
      </p:sp>
      <p:sp>
        <p:nvSpPr>
          <p:cNvPr id="21557" name="Прямоугольник 7"/>
          <p:cNvSpPr>
            <a:spLocks noChangeArrowheads="1"/>
          </p:cNvSpPr>
          <p:nvPr/>
        </p:nvSpPr>
        <p:spPr bwMode="auto">
          <a:xfrm>
            <a:off x="849313" y="1701701"/>
            <a:ext cx="820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>
                <a:solidFill>
                  <a:schemeClr val="accent2"/>
                </a:solidFill>
                <a:cs typeface="Times New Roman" pitchFamily="18" charset="0"/>
              </a:rPr>
              <a:t>Таблица 2. Динамика клинических проявлений до и после применения Карнитона</a:t>
            </a:r>
            <a:endParaRPr lang="ru-RU" sz="1200" b="1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0750" y="4221063"/>
            <a:ext cx="8208963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корректируя процессы энергообеспечения клеток, значительно улучшает функциональное состояние вегетативной нервной системы и миокарда у детей, способствует повышению качества жизни пациентов с ВСД гипотензивного типа.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улучшает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энергообмен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помогает легче переносить повышенные нагрузки.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08088" y="1214438"/>
            <a:ext cx="7388225" cy="911225"/>
          </a:xfrm>
        </p:spPr>
        <p:txBody>
          <a:bodyPr/>
          <a:lstStyle/>
          <a:p>
            <a:r>
              <a:rPr lang="ru-RU" sz="2000" b="1" smtClean="0">
                <a:solidFill>
                  <a:srgbClr val="FFA219"/>
                </a:solidFill>
              </a:rPr>
              <a:t>Коррекция функциональных изменений</a:t>
            </a:r>
            <a:br>
              <a:rPr lang="ru-RU" sz="2000" b="1" smtClean="0">
                <a:solidFill>
                  <a:srgbClr val="FFA219"/>
                </a:solidFill>
              </a:rPr>
            </a:br>
            <a:r>
              <a:rPr lang="ru-RU" sz="2000" b="1" smtClean="0">
                <a:solidFill>
                  <a:srgbClr val="FFA219"/>
                </a:solidFill>
              </a:rPr>
              <a:t>сердечно-сосудистой системы препаратом L-карнитина у детей и подростков с сочетанной патологией </a:t>
            </a:r>
          </a:p>
        </p:txBody>
      </p:sp>
      <p:sp>
        <p:nvSpPr>
          <p:cNvPr id="22531" name="Rectangle 10"/>
          <p:cNvSpPr>
            <a:spLocks noChangeArrowheads="1"/>
          </p:cNvSpPr>
          <p:nvPr/>
        </p:nvSpPr>
        <p:spPr bwMode="auto">
          <a:xfrm>
            <a:off x="3095625" y="2349500"/>
            <a:ext cx="607218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algn="just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База исследования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педиатрии МГМСУ, г. Москва.</a:t>
            </a:r>
          </a:p>
          <a:p>
            <a:pPr algn="just">
              <a:spcBef>
                <a:spcPts val="0"/>
              </a:spcBef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Руководитель исследования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доцент кафедры Рычкова Т.И. </a:t>
            </a:r>
          </a:p>
          <a:p>
            <a:pPr algn="just">
              <a:spcBef>
                <a:spcPts val="0"/>
              </a:spcBef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Группа исследования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71 ребенок от 9 до 14 лет. 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Критерии отбора – наличие жалоб вегетативного характера, изменения на стандартной электрокардиограмме (ЭКГ),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эхокардиографии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ЭхоКГ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Всем детям назначался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возрастной дозе.</a:t>
            </a:r>
          </a:p>
          <a:p>
            <a:pPr algn="just">
              <a:spcBef>
                <a:spcPts val="0"/>
              </a:spcBef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Продолжительность курса терапии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недели.</a:t>
            </a:r>
          </a:p>
          <a:p>
            <a:pPr algn="just">
              <a:spcBef>
                <a:spcPts val="0"/>
              </a:spcBef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  <a:buFontTx/>
              <a:buChar char="•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3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096375" y="6388100"/>
            <a:ext cx="500063" cy="255588"/>
          </a:xfrm>
          <a:noFill/>
        </p:spPr>
        <p:txBody>
          <a:bodyPr/>
          <a:lstStyle/>
          <a:p>
            <a:pPr algn="ctr" defTabSz="912813"/>
            <a:fld id="{0C6E472A-707A-4347-BED1-8115533C64EB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18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22533" name="Прямоугольник 9"/>
          <p:cNvSpPr>
            <a:spLocks noChangeArrowheads="1"/>
          </p:cNvSpPr>
          <p:nvPr/>
        </p:nvSpPr>
        <p:spPr bwMode="auto">
          <a:xfrm>
            <a:off x="3081338" y="5500688"/>
            <a:ext cx="61579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000" i="1" baseline="30000" dirty="0"/>
              <a:t>______________________________________</a:t>
            </a:r>
          </a:p>
          <a:p>
            <a:pPr algn="just">
              <a:defRPr/>
            </a:pPr>
            <a:r>
              <a:rPr lang="ru-RU" sz="10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1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Рычкова Т.И., Остроухова И.П., Яцков С.А., Акулова Л.К., Васильева Т.М. Коррекция  функциональных изменений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сердечно-сосудистой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системы препаратом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L-карнитина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детей и подростков с сочетанной патологией // Лечащий врач. – 2010. – № 8.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28600" y="40386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228600" y="76104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2355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719BAA1F-1D0B-4E29-BF35-BA9FEA73C178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19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2309813" y="1243013"/>
            <a:ext cx="557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</a:rPr>
              <a:t>Результаты исследования 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9" name="Rectangle 3"/>
          <p:cNvSpPr>
            <a:spLocks noChangeArrowheads="1"/>
          </p:cNvSpPr>
          <p:nvPr/>
        </p:nvSpPr>
        <p:spPr bwMode="auto">
          <a:xfrm>
            <a:off x="0" y="22955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0" name="Прямоугольник 9"/>
          <p:cNvSpPr>
            <a:spLocks noChangeArrowheads="1"/>
          </p:cNvSpPr>
          <p:nvPr/>
        </p:nvSpPr>
        <p:spPr bwMode="auto">
          <a:xfrm>
            <a:off x="523875" y="1714500"/>
            <a:ext cx="4881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accent2"/>
                </a:solidFill>
              </a:rPr>
              <a:t>Динамика жалоб до и после терапии </a:t>
            </a:r>
          </a:p>
          <a:p>
            <a:pPr algn="ctr"/>
            <a:r>
              <a:rPr lang="ru-RU" sz="1200" b="1">
                <a:solidFill>
                  <a:schemeClr val="accent2"/>
                </a:solidFill>
              </a:rPr>
              <a:t>препаратом Карнитон</a:t>
            </a:r>
            <a:endParaRPr lang="ru-RU" sz="1200">
              <a:solidFill>
                <a:schemeClr val="accent2"/>
              </a:solidFill>
            </a:endParaRPr>
          </a:p>
        </p:txBody>
      </p:sp>
      <p:sp>
        <p:nvSpPr>
          <p:cNvPr id="23561" name="Rectangle 5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2" name="Rectangle 6"/>
          <p:cNvSpPr>
            <a:spLocks noChangeArrowheads="1"/>
          </p:cNvSpPr>
          <p:nvPr/>
        </p:nvSpPr>
        <p:spPr bwMode="auto">
          <a:xfrm>
            <a:off x="0" y="185737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3" name="Прямоугольник 13"/>
          <p:cNvSpPr>
            <a:spLocks noChangeArrowheads="1"/>
          </p:cNvSpPr>
          <p:nvPr/>
        </p:nvSpPr>
        <p:spPr bwMode="auto">
          <a:xfrm>
            <a:off x="5351463" y="1711325"/>
            <a:ext cx="3744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2"/>
                </a:solidFill>
              </a:rPr>
              <a:t>Динамика изменений стандартной ЭКГ до и после курса терапии препаратом </a:t>
            </a:r>
            <a:r>
              <a:rPr lang="ru-RU" sz="1200" b="1" dirty="0" err="1">
                <a:solidFill>
                  <a:schemeClr val="accent2"/>
                </a:solidFill>
              </a:rPr>
              <a:t>Карнитон</a:t>
            </a:r>
            <a:r>
              <a:rPr lang="ru-RU" sz="1200" b="1" dirty="0">
                <a:solidFill>
                  <a:schemeClr val="accent2"/>
                </a:solidFill>
              </a:rPr>
              <a:t> детей и подростков</a:t>
            </a:r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9313" y="5570538"/>
            <a:ext cx="8351837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95363">
              <a:buClr>
                <a:srgbClr val="286BB9"/>
              </a:buCl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может быть рекомендован в качестве препарата выбора для профилактики и коррекции функциональных изменений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сердечно-сосудистой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системы, развившихся при сочетанной соматической патологии на фоне очагов хронической инфекции.</a:t>
            </a:r>
          </a:p>
        </p:txBody>
      </p:sp>
      <p:pic>
        <p:nvPicPr>
          <p:cNvPr id="14" name="Рисунок 13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3"/>
          <p:cNvSpPr>
            <a:spLocks noGrp="1" noChangeArrowheads="1"/>
          </p:cNvSpPr>
          <p:nvPr>
            <p:ph idx="1"/>
          </p:nvPr>
        </p:nvSpPr>
        <p:spPr>
          <a:xfrm>
            <a:off x="4524375" y="2714625"/>
            <a:ext cx="4714875" cy="2952750"/>
          </a:xfrm>
        </p:spPr>
        <p:txBody>
          <a:bodyPr lIns="91440" tIns="45720" rIns="91440" bIns="45720"/>
          <a:lstStyle/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spc="-1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8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аминокислота, </a:t>
            </a:r>
            <a:r>
              <a:rPr lang="ru-RU" sz="1200" spc="-1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витаминоподобное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вещество.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Основная метаболическая функция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это транспорт длинноцепочечных жирных кислот через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митохондриальную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мембрану, благодаря 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чему </a:t>
            </a:r>
            <a:r>
              <a:rPr lang="en-US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spc="-1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обеспечивает организм энергией. 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обнаруживается во всех органах, особенно в 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больших количествах он содержится в мышцах, миокарде,</a:t>
            </a:r>
            <a:r>
              <a:rPr lang="en-US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печени, почках и мозге.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нехватке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нарушается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энергообмен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 </a:t>
            </a:r>
            <a:r>
              <a:rPr lang="ru-RU" sz="1200" spc="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результате чего появляется мышечная слабость, </a:t>
            </a:r>
            <a:r>
              <a:rPr lang="ru-RU" sz="1200" spc="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развивается быстрая утомляемость, гипотония, сонливость, </a:t>
            </a:r>
            <a:r>
              <a:rPr lang="ru-RU" sz="1200" spc="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возникают нарушения функции сердца и печени. 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47" name="Text Box 14"/>
          <p:cNvSpPr txBox="1">
            <a:spLocks noChangeArrowheads="1"/>
          </p:cNvSpPr>
          <p:nvPr/>
        </p:nvSpPr>
        <p:spPr bwMode="auto">
          <a:xfrm>
            <a:off x="776288" y="1671638"/>
            <a:ext cx="8424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lang="ru-RU" sz="2000" b="1">
                <a:solidFill>
                  <a:srgbClr val="FFA219"/>
                </a:solidFill>
              </a:rPr>
              <a:t> L-карнитин</a:t>
            </a:r>
          </a:p>
        </p:txBody>
      </p:sp>
      <p:sp>
        <p:nvSpPr>
          <p:cNvPr id="614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9F44EAC5-F7E6-456F-90D9-2C225474E708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0512" y="1196752"/>
            <a:ext cx="8785225" cy="792163"/>
          </a:xfrm>
        </p:spPr>
        <p:txBody>
          <a:bodyPr/>
          <a:lstStyle/>
          <a:p>
            <a:pPr defTabSz="912813" eaLnBrk="1" hangingPunct="1"/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Оценка эффективности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энерготропных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 </a:t>
            </a:r>
            <a:br>
              <a:rPr lang="ru-RU" sz="2000" b="1" dirty="0" smtClean="0">
                <a:solidFill>
                  <a:srgbClr val="FFA219"/>
                </a:solidFill>
                <a:cs typeface="Arial" charset="0"/>
              </a:rPr>
            </a:b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препаратов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Карнитон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 и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Кудесан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 при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сердечно-сосудистой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 патологии у детей и подростков</a:t>
            </a:r>
            <a:r>
              <a:rPr lang="ru-RU" sz="2000" dirty="0" smtClean="0">
                <a:solidFill>
                  <a:srgbClr val="FFA219"/>
                </a:solidFill>
                <a:cs typeface="Arial" charset="0"/>
              </a:rPr>
              <a:t> </a:t>
            </a:r>
            <a:endParaRPr lang="ru-RU" sz="2000" b="1" dirty="0" smtClean="0">
              <a:solidFill>
                <a:srgbClr val="FFA219"/>
              </a:solidFill>
            </a:endParaRPr>
          </a:p>
        </p:txBody>
      </p:sp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3095625" y="2276475"/>
            <a:ext cx="6286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База исследования</a:t>
            </a:r>
            <a:r>
              <a:rPr lang="ru-RU" sz="1200" dirty="0">
                <a:solidFill>
                  <a:schemeClr val="accent2"/>
                </a:solidFill>
              </a:rPr>
              <a:t> </a:t>
            </a:r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педиатрии РМАПО, г. Москва, 2008 г.</a:t>
            </a:r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endParaRPr lang="ru-RU" sz="1200" b="1" dirty="0"/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Руководители</a:t>
            </a:r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заведующая кафедрой профессор Коровина Н.А., </a:t>
            </a:r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профессор Захарова И.Н.</a:t>
            </a:r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endParaRPr lang="ru-RU" sz="1200" b="1" dirty="0"/>
          </a:p>
          <a:p>
            <a:pPr marL="266700" indent="-266700"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Группа исследования</a:t>
            </a:r>
            <a:r>
              <a:rPr lang="ru-RU" sz="1200" dirty="0">
                <a:solidFill>
                  <a:schemeClr val="accent2"/>
                </a:solidFill>
              </a:rPr>
              <a:t> </a:t>
            </a:r>
          </a:p>
          <a:p>
            <a:pPr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72 ребенка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8 до 16 лет; дети были разделены на 3 группы: 1-я группа получала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2-я –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3-я –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сочетании с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Кудесаном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назначался в дозировках из расчета в среднем 25 мг/кг/сутки независимо от возраста. </a:t>
            </a:r>
          </a:p>
          <a:p>
            <a:pPr algn="just" defTabSz="995363">
              <a:spcBef>
                <a:spcPts val="0"/>
              </a:spcBef>
              <a:buClr>
                <a:srgbClr val="0070C0"/>
              </a:buClr>
              <a:defRPr/>
            </a:pPr>
            <a:endParaRPr lang="ru-RU" sz="1200" b="1" dirty="0"/>
          </a:p>
          <a:p>
            <a:pPr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Продолжительность курса терапии </a:t>
            </a:r>
          </a:p>
          <a:p>
            <a:pPr algn="just" defTabSz="995363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недели.</a:t>
            </a:r>
          </a:p>
          <a:p>
            <a:pPr marL="266700" indent="-266700" algn="just" defTabSz="995363">
              <a:spcBef>
                <a:spcPts val="0"/>
              </a:spcBef>
              <a:defRPr/>
            </a:pPr>
            <a:endParaRPr lang="ru-RU" sz="1200" dirty="0"/>
          </a:p>
          <a:p>
            <a:pPr marL="266700" indent="-266700" algn="just" defTabSz="995363">
              <a:spcBef>
                <a:spcPts val="0"/>
              </a:spcBef>
              <a:defRPr/>
            </a:pPr>
            <a:endParaRPr lang="ru-RU" sz="1200" dirty="0"/>
          </a:p>
          <a:p>
            <a:pPr marL="266700" indent="-266700" algn="just" defTabSz="995363">
              <a:spcBef>
                <a:spcPts val="0"/>
              </a:spcBef>
              <a:defRPr/>
            </a:pPr>
            <a:endParaRPr lang="ru-RU" sz="1200" dirty="0"/>
          </a:p>
          <a:p>
            <a:pPr marL="266700" indent="-266700" algn="just" defTabSz="995363">
              <a:spcBef>
                <a:spcPts val="0"/>
              </a:spcBef>
              <a:buFontTx/>
              <a:buChar char="•"/>
              <a:defRPr/>
            </a:pPr>
            <a:endParaRPr lang="ru-RU" sz="1200" dirty="0"/>
          </a:p>
        </p:txBody>
      </p:sp>
      <p:sp>
        <p:nvSpPr>
          <p:cNvPr id="245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096375" y="6388100"/>
            <a:ext cx="500063" cy="255588"/>
          </a:xfrm>
          <a:noFill/>
        </p:spPr>
        <p:txBody>
          <a:bodyPr/>
          <a:lstStyle/>
          <a:p>
            <a:pPr algn="ctr" defTabSz="912813"/>
            <a:fld id="{E36F60D4-484A-4B39-A75D-F7C64DD2B0B5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20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3152775" y="5516563"/>
            <a:ext cx="62642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000" i="1" baseline="30000" dirty="0"/>
              <a:t>______________________________________</a:t>
            </a:r>
          </a:p>
          <a:p>
            <a:pPr algn="just">
              <a:defRPr/>
            </a:pPr>
            <a:r>
              <a:rPr lang="ru-RU" sz="10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Творогова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Т.Н., Захарова И.Н., Коровина Н.А. и др. Коррекция кардиальных изменений при вегетативной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дистонии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детей и подростков: акцент на эффективность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энерготропной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терапии // </a:t>
            </a:r>
            <a:r>
              <a:rPr lang="en-US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Consilium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Medicum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Педиатрия. – 2009. – № 3. – С. 109–114.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309688" y="1484313"/>
            <a:ext cx="771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  <a:cs typeface="Arial" charset="0"/>
              </a:rPr>
              <a:t>Результаты исследования</a:t>
            </a:r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</a:endParaRPr>
          </a:p>
        </p:txBody>
      </p:sp>
      <p:sp>
        <p:nvSpPr>
          <p:cNvPr id="2560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00062" cy="255588"/>
          </a:xfrm>
          <a:noFill/>
        </p:spPr>
        <p:txBody>
          <a:bodyPr/>
          <a:lstStyle/>
          <a:p>
            <a:pPr algn="ctr" defTabSz="912813"/>
            <a:fld id="{BFFBDB22-CDA5-483C-9A10-3E85DB769808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21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66813" y="1989138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Динамика ST-T нарушений по данным стандартной ЭКГ</a:t>
            </a:r>
          </a:p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фоне приема </a:t>
            </a:r>
            <a:r>
              <a:rPr lang="ru-RU" sz="1400" b="1" i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детьми и подростками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1309688" y="1125538"/>
            <a:ext cx="771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  <a:cs typeface="Arial" charset="0"/>
              </a:rPr>
              <a:t>Результаты исследования</a:t>
            </a:r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</a:endParaRPr>
          </a:p>
        </p:txBody>
      </p:sp>
      <p:sp>
        <p:nvSpPr>
          <p:cNvPr id="2662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00062" cy="255588"/>
          </a:xfrm>
          <a:noFill/>
        </p:spPr>
        <p:txBody>
          <a:bodyPr/>
          <a:lstStyle/>
          <a:p>
            <a:pPr algn="ctr" defTabSz="912813"/>
            <a:fld id="{3694603D-19A9-4E21-A2E1-9CDC68DBFD73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22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095500" y="1714500"/>
            <a:ext cx="58277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ctr" defTabSz="912813">
              <a:buClr>
                <a:srgbClr val="286BB9"/>
              </a:buClr>
              <a:defRPr/>
            </a:pP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Влияние приема </a:t>
            </a:r>
            <a:r>
              <a:rPr lang="ru-RU" sz="1400" b="1" i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i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нарушения проводимости. Частота регистрации СА блокады II степени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1063" y="5072063"/>
            <a:ext cx="814387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При приеме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Карнитона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положительная динамика кардиальных изменений сочеталась с </a:t>
            </a:r>
            <a:r>
              <a:rPr lang="ru-RU" sz="1400" b="1" spc="2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выраженным уменьшением клинических проявлений вегетативной </a:t>
            </a:r>
            <a:r>
              <a:rPr lang="ru-RU" sz="1400" b="1" spc="2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дистонии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: нормализовался сон; наблюдались адекватность реакций и устойчивость к интеллектуальным нагрузкам; отсутствовали выраженная утомляемость, жалобы на головную боль,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кардиалгии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, сердцебиения.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5"/>
          <p:cNvSpPr>
            <a:spLocks noChangeArrowheads="1"/>
          </p:cNvSpPr>
          <p:nvPr/>
        </p:nvSpPr>
        <p:spPr bwMode="auto">
          <a:xfrm>
            <a:off x="1064568" y="1412875"/>
            <a:ext cx="771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>
                <a:solidFill>
                  <a:srgbClr val="FFA219"/>
                </a:solidFill>
                <a:cs typeface="Arial" charset="0"/>
              </a:rPr>
              <a:t>Результаты исследования</a:t>
            </a:r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  <a:cs typeface="Arial" charset="0"/>
            </a:endParaRPr>
          </a:p>
          <a:p>
            <a:pPr algn="ctr" defTabSz="912813"/>
            <a:endParaRPr lang="ru-RU" sz="2000">
              <a:solidFill>
                <a:srgbClr val="FFA219"/>
              </a:solidFill>
            </a:endParaRPr>
          </a:p>
        </p:txBody>
      </p:sp>
      <p:sp>
        <p:nvSpPr>
          <p:cNvPr id="27651" name="Прямоугольник 6"/>
          <p:cNvSpPr>
            <a:spLocks noChangeArrowheads="1"/>
          </p:cNvSpPr>
          <p:nvPr/>
        </p:nvSpPr>
        <p:spPr bwMode="auto">
          <a:xfrm>
            <a:off x="992188" y="2262188"/>
            <a:ext cx="796131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 algn="just" defTabSz="995363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группе, принимавшей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показатели ЭКГ улучшились у 33,3 % детей.</a:t>
            </a:r>
          </a:p>
          <a:p>
            <a:pPr marL="265113" indent="-265113" algn="just" defTabSz="99536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5113" indent="-265113" algn="just" defTabSz="995363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сопровождался нормализацией или значительным улучшением процессов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реполяризации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возбудимости и проводимости, уменьшением продолжительности асистолии в ночные часы и количества эпизодов миграции водителя сердечного ритма.</a:t>
            </a:r>
          </a:p>
          <a:p>
            <a:pPr marL="265113" indent="-265113" algn="just" defTabSz="99536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5113" indent="-265113" algn="just" defTabSz="995363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Отмечена положительная динамика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ЭКГ-изменений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после физической нагрузки во всех трех группах, особенно при комбинированной терапии. Отмечены выраженные нормализация сна и устойчивость к интеллектуальным нагрузкам. Прекратились жалобы на головную боль,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кардиалгию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учащенное сердцебиение. </a:t>
            </a:r>
          </a:p>
        </p:txBody>
      </p:sp>
      <p:sp>
        <p:nvSpPr>
          <p:cNvPr id="2765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00062" cy="255588"/>
          </a:xfrm>
          <a:noFill/>
        </p:spPr>
        <p:txBody>
          <a:bodyPr/>
          <a:lstStyle/>
          <a:p>
            <a:pPr algn="ctr" defTabSz="912813"/>
            <a:fld id="{21DD0649-8EE6-464F-8410-D4B68C5E1A7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23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2188" y="4994275"/>
            <a:ext cx="792162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95363">
              <a:buClr>
                <a:srgbClr val="286BB9"/>
              </a:buCl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Детям и подросткам с вегетативной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дистонией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целесообразно назначать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либо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комбинации с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Кудесаном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7" name="Рисунок 6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143000"/>
            <a:ext cx="8915400" cy="1143000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Эффективность Карнитона и Кудесана у подростков. </a:t>
            </a:r>
            <a:br>
              <a:rPr lang="ru-RU" sz="2000" b="1" smtClean="0">
                <a:solidFill>
                  <a:srgbClr val="FFA219"/>
                </a:solidFill>
              </a:rPr>
            </a:br>
            <a:r>
              <a:rPr lang="ru-RU" sz="2000" b="1" smtClean="0">
                <a:solidFill>
                  <a:srgbClr val="FFA219"/>
                </a:solidFill>
              </a:rPr>
              <a:t>Клинико-функциональное и психологическое исследование</a:t>
            </a:r>
            <a:endParaRPr lang="ru-RU" sz="2000" b="1" smtClean="0">
              <a:solidFill>
                <a:srgbClr val="FFA219"/>
              </a:solidFill>
              <a:cs typeface="Arial" charset="0"/>
            </a:endParaRPr>
          </a:p>
        </p:txBody>
      </p:sp>
      <p:sp>
        <p:nvSpPr>
          <p:cNvPr id="17424" name="Rectangle 10"/>
          <p:cNvSpPr>
            <a:spLocks noChangeArrowheads="1"/>
          </p:cNvSpPr>
          <p:nvPr/>
        </p:nvSpPr>
        <p:spPr bwMode="auto">
          <a:xfrm>
            <a:off x="3224213" y="2205038"/>
            <a:ext cx="60499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База исследования</a:t>
            </a: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детских болезней №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РГМУ, г. Москва, 2008 г.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Руководитель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профессор Ключников С.О.</a:t>
            </a:r>
          </a:p>
          <a:p>
            <a:pPr marL="341313" indent="-341313" algn="just" defTabSz="912813">
              <a:buClr>
                <a:srgbClr val="286BB9"/>
              </a:buClr>
              <a:buFont typeface="Wingdings" pitchFamily="2" charset="2"/>
              <a:buChar char="q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Цель</a:t>
            </a:r>
          </a:p>
          <a:p>
            <a:pPr algn="just" defTabSz="912813">
              <a:buClr>
                <a:srgbClr val="286BB9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исследование эффективности препаратов Карнитон 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подростков для повышения адаптационно-компенсаторных возможностей организма.</a:t>
            </a:r>
          </a:p>
          <a:p>
            <a:pPr marL="341313" indent="-341313" algn="just" defTabSz="912813">
              <a:buClr>
                <a:srgbClr val="286BB9"/>
              </a:buClr>
              <a:buFont typeface="Wingdings" pitchFamily="2" charset="2"/>
              <a:buChar char="q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Участники исследования </a:t>
            </a:r>
          </a:p>
          <a:p>
            <a:pPr algn="just" defTabSz="912813">
              <a:buClr>
                <a:srgbClr val="286BB9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48 подростков, посещающих старшие классы школы, в период подготовки к  экзаменам.</a:t>
            </a:r>
          </a:p>
          <a:p>
            <a:pPr marL="341313" indent="-341313" algn="just" defTabSz="912813">
              <a:buClr>
                <a:srgbClr val="286BB9"/>
              </a:buClr>
              <a:buFont typeface="Wingdings" pitchFamily="2" charset="2"/>
              <a:buChar char="q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rgbClr val="286BB9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Группы исследования принимали:</a:t>
            </a:r>
          </a:p>
          <a:p>
            <a:pPr marL="266700" indent="-266700" algn="just" defTabSz="912813"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1-я – Карнитон,</a:t>
            </a:r>
          </a:p>
          <a:p>
            <a:pPr marL="266700" indent="-266700" algn="just" defTabSz="912813"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2-я – Карнитон в сочетании с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Кудесаном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266700" indent="-266700" algn="just" defTabSz="912813"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3-я – плацебо.</a:t>
            </a:r>
          </a:p>
          <a:p>
            <a:pPr algn="just" defTabSz="912813"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>
              <a:defRPr/>
            </a:pPr>
            <a:r>
              <a:rPr lang="ru-RU" sz="1200" b="1" dirty="0">
                <a:solidFill>
                  <a:schemeClr val="accent2"/>
                </a:solidFill>
              </a:rPr>
              <a:t>Продолжительность курса терапии</a:t>
            </a:r>
          </a:p>
          <a:p>
            <a:pPr algn="just" defTabSz="912813"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недели.</a:t>
            </a:r>
          </a:p>
          <a:p>
            <a:pPr marL="712788" indent="-341313" algn="just" defTabSz="912813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FontTx/>
              <a:buChar char="•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7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45F0EBBC-9C52-4E0B-A127-51D4A6E4660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24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52500" y="1196975"/>
            <a:ext cx="8143875" cy="500063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  <a:cs typeface="Arial" charset="0"/>
              </a:rPr>
              <a:t>Результаты исследования.</a:t>
            </a:r>
            <a:br>
              <a:rPr lang="ru-RU" sz="2000" b="1" smtClean="0">
                <a:solidFill>
                  <a:srgbClr val="FFA219"/>
                </a:solidFill>
                <a:cs typeface="Arial" charset="0"/>
              </a:rPr>
            </a:br>
            <a:r>
              <a:rPr lang="ru-RU" sz="2000" b="1" smtClean="0">
                <a:solidFill>
                  <a:srgbClr val="FFA219"/>
                </a:solidFill>
                <a:cs typeface="Arial" charset="0"/>
              </a:rPr>
              <a:t>Снижение уровня реактивной и личностной тревожности</a:t>
            </a:r>
          </a:p>
        </p:txBody>
      </p:sp>
      <p:sp>
        <p:nvSpPr>
          <p:cNvPr id="29699" name="Rectangle 43"/>
          <p:cNvSpPr>
            <a:spLocks noChangeArrowheads="1"/>
          </p:cNvSpPr>
          <p:nvPr/>
        </p:nvSpPr>
        <p:spPr bwMode="auto">
          <a:xfrm>
            <a:off x="666750" y="5589588"/>
            <a:ext cx="4357688" cy="7080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just" defTabSz="912813">
              <a:defRPr/>
            </a:pP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РТ – реактивная (ситуативная) тревожность, </a:t>
            </a:r>
          </a:p>
          <a:p>
            <a:pPr algn="just" defTabSz="912813">
              <a:defRPr/>
            </a:pP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ЛТ – личностная тревожность.</a:t>
            </a:r>
          </a:p>
          <a:p>
            <a:pPr algn="just" defTabSz="912813">
              <a:defRPr/>
            </a:pP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– группа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 – группа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Кудесана</a:t>
            </a:r>
            <a:r>
              <a:rPr lang="ru-RU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 – группа плацебо.</a:t>
            </a:r>
          </a:p>
        </p:txBody>
      </p:sp>
      <p:sp>
        <p:nvSpPr>
          <p:cNvPr id="1029" name="Text Box 44"/>
          <p:cNvSpPr txBox="1">
            <a:spLocks noChangeArrowheads="1"/>
          </p:cNvSpPr>
          <p:nvPr/>
        </p:nvSpPr>
        <p:spPr bwMode="auto">
          <a:xfrm>
            <a:off x="5024438" y="2786063"/>
            <a:ext cx="4465637" cy="213836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 defTabSz="912813">
              <a:spcBef>
                <a:spcPct val="50000"/>
              </a:spcBef>
              <a:defRPr/>
            </a:pP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фоне приема </a:t>
            </a:r>
            <a:r>
              <a:rPr lang="ru-RU" sz="1400" b="1" spc="-2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анализ показал более выраженное снижение уровня реактивной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тревожности по сравнению с личностной </a:t>
            </a: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тревожностью  (–24 и –3 балла соответственно).</a:t>
            </a:r>
            <a:endParaRPr lang="en-US" sz="1400" b="1" spc="-2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>
              <a:spcBef>
                <a:spcPct val="50000"/>
              </a:spcBef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фоне комплексного приема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отмечается более выраженное п</a:t>
            </a: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сравнению с остальными группами снижение личностной тревожности (–29, –3 и –4 балла соответственно). </a:t>
            </a:r>
          </a:p>
        </p:txBody>
      </p:sp>
      <p:sp>
        <p:nvSpPr>
          <p:cNvPr id="2970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4C3DA519-471C-4FFF-9D98-00092F9B9957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25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8125" y="1833563"/>
            <a:ext cx="4857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2813"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Динамика балльной оценки при психологическом тестировании по шкалам </a:t>
            </a:r>
            <a:r>
              <a:rPr lang="ru-RU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Спилбергера-Ханина</a:t>
            </a: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238750" y="2902942"/>
            <a:ext cx="38576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87" tIns="49794" rIns="99587" bIns="49794" anchor="ctr">
            <a:spAutoFit/>
          </a:bodyPr>
          <a:lstStyle/>
          <a:p>
            <a:pPr algn="just" defTabSz="992188"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Положительная динамика в процессах </a:t>
            </a:r>
            <a:r>
              <a:rPr lang="ru-RU" sz="1400" b="1" spc="4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клеточного </a:t>
            </a:r>
            <a:r>
              <a:rPr lang="ru-RU" sz="1400" b="1" spc="4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энергообмена</a:t>
            </a:r>
            <a:r>
              <a:rPr lang="ru-RU" sz="1400" b="1" spc="4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r>
              <a:rPr lang="ru-RU" sz="1400" b="1" spc="3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под </a:t>
            </a:r>
            <a:r>
              <a:rPr lang="ru-RU" sz="1400" b="1" spc="2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влиянием </a:t>
            </a:r>
            <a:r>
              <a:rPr lang="ru-RU" sz="1400" b="1" spc="2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Карнитона</a:t>
            </a:r>
            <a:r>
              <a:rPr lang="ru-RU" sz="1400" b="1" spc="2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подтверждалась двукратным </a:t>
            </a:r>
            <a:r>
              <a:rPr lang="ru-RU" sz="1400" b="1" spc="3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снижением активности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анаэробного компонента – фермента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лактатдегидрогеназы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(по сравнению </a:t>
            </a:r>
            <a:r>
              <a:rPr lang="ru-RU" sz="1400" b="1" spc="-6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с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контрольными показателями):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</a:t>
            </a:r>
            <a:r>
              <a:rPr lang="ru-RU" sz="1400" b="1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приема плацебо ее активность снизилась </a:t>
            </a: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2,3 %, а после приема </a:t>
            </a:r>
            <a:r>
              <a:rPr lang="ru-RU" sz="1400" b="1" spc="-2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на 4,7 %.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31825" y="1916113"/>
            <a:ext cx="4465638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87" tIns="49794" rIns="99587" bIns="49794" anchor="ctr">
            <a:spAutoFit/>
          </a:bodyPr>
          <a:lstStyle/>
          <a:p>
            <a:pPr algn="ctr" defTabSz="992188" eaLnBrk="0" hangingPunct="0"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charset="0"/>
              </a:rPr>
              <a:t>Динамика снижения активности фермента </a:t>
            </a:r>
            <a:r>
              <a:rPr lang="ru-RU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charset="0"/>
              </a:rPr>
              <a:t>лактатдегидрогеназы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charset="0"/>
              </a:rPr>
              <a:t> в лимфоцитах </a:t>
            </a:r>
          </a:p>
          <a:p>
            <a:pPr algn="ctr" defTabSz="992188" eaLnBrk="0" hangingPunct="0"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charset="0"/>
              </a:rPr>
              <a:t>периферической крови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52500" y="1268760"/>
            <a:ext cx="8143875" cy="500063"/>
          </a:xfrm>
        </p:spPr>
        <p:txBody>
          <a:bodyPr/>
          <a:lstStyle/>
          <a:p>
            <a:pPr defTabSz="912813" eaLnBrk="1" hangingPunct="1"/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Результаты 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исследования.</a:t>
            </a:r>
            <a:r>
              <a:rPr lang="en-US" sz="2000" b="1" dirty="0" smtClean="0">
                <a:solidFill>
                  <a:srgbClr val="FFA219"/>
                </a:solidFill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Улучшение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энергообмена</a:t>
            </a:r>
            <a:endParaRPr lang="ru-RU" sz="2000" b="1" dirty="0" smtClean="0">
              <a:solidFill>
                <a:srgbClr val="FFA219"/>
              </a:solidFill>
              <a:cs typeface="Arial" charset="0"/>
            </a:endParaRPr>
          </a:p>
        </p:txBody>
      </p:sp>
      <p:sp>
        <p:nvSpPr>
          <p:cNvPr id="3072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031F9387-460E-4BE0-9B47-C859F3B2BB67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26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836712"/>
            <a:ext cx="8913813" cy="1143000"/>
          </a:xfrm>
        </p:spPr>
        <p:txBody>
          <a:bodyPr/>
          <a:lstStyle/>
          <a:p>
            <a:pPr defTabSz="912813" eaLnBrk="1" hangingPunct="1"/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Результаты 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исследования.</a:t>
            </a:r>
            <a:r>
              <a:rPr lang="en-US" sz="2000" b="1" dirty="0" smtClean="0">
                <a:solidFill>
                  <a:srgbClr val="FFA219"/>
                </a:solidFill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Эмоциональная 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стабилизация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60512" y="2357438"/>
            <a:ext cx="4248150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266700" indent="-266700" algn="just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b="1" spc="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обследованные отметили хорошую переносимость препаратов, повышенную </a:t>
            </a:r>
            <a:r>
              <a:rPr lang="ru-RU" sz="12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работоспособность и нормализацию сна, в ряде </a:t>
            </a:r>
            <a:r>
              <a:rPr lang="ru-RU" sz="1200" b="1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случаев  </a:t>
            </a:r>
            <a:r>
              <a:rPr lang="ru-RU" sz="12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1200" b="1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эмоциональную стабилизацию.</a:t>
            </a:r>
          </a:p>
          <a:p>
            <a:pPr marL="266700" indent="-266700" algn="just">
              <a:buClr>
                <a:schemeClr val="accent2"/>
              </a:buClr>
              <a:defRPr/>
            </a:pPr>
            <a:endParaRPr lang="ru-RU" sz="1200" b="1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6700" indent="-266700" algn="just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детей в обеих группах нормализовались показатели симпатической и парасимпатической нервной системы, но в группе, принимавшей </a:t>
            </a:r>
            <a:r>
              <a:rPr lang="ru-RU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таких детей было в 3 раза больше, чем в группе, принимавшей плацебо.</a:t>
            </a:r>
          </a:p>
          <a:p>
            <a:pPr marL="266700" indent="-266700" algn="just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6700" indent="-266700" algn="just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 тестов по шкалам ситуативной и </a:t>
            </a:r>
            <a:r>
              <a:rPr lang="ru-RU" sz="12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личностной тревожности </a:t>
            </a:r>
            <a:r>
              <a:rPr lang="ru-RU" sz="1200" b="1" spc="-1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Спилбергера-Ханина</a:t>
            </a:r>
            <a:r>
              <a:rPr lang="ru-RU" sz="1200" b="1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12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показал выраженное снижение уровня реактивной тревожности на фоне приема </a:t>
            </a:r>
            <a:r>
              <a:rPr lang="ru-RU" sz="1200" b="1" spc="-2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200" b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66700" indent="-266700" algn="just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88950" indent="-488950" algn="just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88950" indent="-488950" algn="just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60388" y="5661025"/>
            <a:ext cx="590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defTabSz="912813">
              <a:spcBef>
                <a:spcPct val="50000"/>
              </a:spcBef>
            </a:pPr>
            <a:endParaRPr lang="ru-RU" sz="1600"/>
          </a:p>
        </p:txBody>
      </p:sp>
      <p:sp>
        <p:nvSpPr>
          <p:cNvPr id="31749" name="Rectangle 138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31750" name="Rectangle 226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31751" name="Rectangle 393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31752" name="Rectangle 47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31753" name="Rectangle 557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sp>
        <p:nvSpPr>
          <p:cNvPr id="3175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00062" cy="255588"/>
          </a:xfrm>
          <a:noFill/>
        </p:spPr>
        <p:txBody>
          <a:bodyPr/>
          <a:lstStyle/>
          <a:p>
            <a:pPr algn="ctr" defTabSz="912813"/>
            <a:fld id="{4D2CB61F-7A99-41B1-B814-64D2C3E5955A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27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31756" name="Rectangle 3"/>
          <p:cNvSpPr>
            <a:spLocks noChangeArrowheads="1"/>
          </p:cNvSpPr>
          <p:nvPr/>
        </p:nvSpPr>
        <p:spPr bwMode="auto">
          <a:xfrm>
            <a:off x="5097463" y="1766888"/>
            <a:ext cx="45354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87" tIns="49794" rIns="99587" bIns="49794" anchor="ctr">
            <a:spAutoFit/>
          </a:bodyPr>
          <a:lstStyle/>
          <a:p>
            <a:pPr algn="ctr" defTabSz="912813" eaLnBrk="0" hangingPunct="0">
              <a:defRPr/>
            </a:pPr>
            <a:r>
              <a:rPr 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charset="0"/>
              </a:rPr>
              <a:t>Относительное увеличение числа подростков, имеющих нормальные параметры вегетативного баланса и механизмов вегетативной регуляции</a:t>
            </a:r>
            <a:endParaRPr lang="ru-RU" sz="1200" i="1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8450" y="5733256"/>
            <a:ext cx="65532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95363">
              <a:buClr>
                <a:srgbClr val="286BB9"/>
              </a:buClr>
              <a:defRPr/>
            </a:pPr>
            <a:r>
              <a:rPr lang="ru-RU" sz="1400" b="1" dirty="0">
                <a:solidFill>
                  <a:schemeClr val="accent6"/>
                </a:solidFill>
              </a:rPr>
              <a:t>После применения </a:t>
            </a:r>
            <a:r>
              <a:rPr lang="ru-RU" sz="1400" b="1" dirty="0" err="1">
                <a:solidFill>
                  <a:schemeClr val="accent6"/>
                </a:solidFill>
              </a:rPr>
              <a:t>Карнитона</a:t>
            </a:r>
            <a:r>
              <a:rPr lang="ru-RU" sz="1400" b="1" dirty="0">
                <a:solidFill>
                  <a:schemeClr val="accent6"/>
                </a:solidFill>
              </a:rPr>
              <a:t> у подростков </a:t>
            </a:r>
            <a:r>
              <a:rPr lang="ru-RU" sz="1400" b="1" spc="-20" dirty="0">
                <a:solidFill>
                  <a:schemeClr val="accent6"/>
                </a:solidFill>
              </a:rPr>
              <a:t>повысилась устойчивость к </a:t>
            </a:r>
            <a:r>
              <a:rPr lang="ru-RU" sz="1400" b="1" spc="-20" dirty="0" err="1">
                <a:solidFill>
                  <a:schemeClr val="accent6"/>
                </a:solidFill>
              </a:rPr>
              <a:t>психоэмоциональным</a:t>
            </a:r>
            <a:r>
              <a:rPr lang="ru-RU" sz="1400" b="1" spc="-20" dirty="0">
                <a:solidFill>
                  <a:schemeClr val="accent6"/>
                </a:solidFill>
              </a:rPr>
              <a:t> нагрузкам.</a:t>
            </a:r>
            <a:endParaRPr lang="ru-RU" sz="1400" b="1" dirty="0">
              <a:solidFill>
                <a:schemeClr val="accent6"/>
              </a:solidFill>
            </a:endParaRPr>
          </a:p>
        </p:txBody>
      </p:sp>
      <p:pic>
        <p:nvPicPr>
          <p:cNvPr id="14" name="Рисунок 13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23875" y="1844675"/>
            <a:ext cx="60721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Экспертное учреждение</a:t>
            </a:r>
          </a:p>
          <a:p>
            <a:pPr algn="just" defTabSz="912813">
              <a:spcBef>
                <a:spcPts val="0"/>
              </a:spcBef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Всероссийский научно-исследовательский институт физической культуры и спорта (ВНИИФК).</a:t>
            </a:r>
          </a:p>
          <a:p>
            <a:pPr algn="just" defTabSz="912813">
              <a:spcBef>
                <a:spcPts val="0"/>
              </a:spcBef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>
              <a:spcBef>
                <a:spcPts val="0"/>
              </a:spcBef>
              <a:defRPr/>
            </a:pPr>
            <a:r>
              <a:rPr lang="ru-RU" sz="1200" b="1" dirty="0">
                <a:solidFill>
                  <a:schemeClr val="accent2"/>
                </a:solidFill>
              </a:rPr>
              <a:t>Заключение</a:t>
            </a:r>
          </a:p>
          <a:p>
            <a:pPr algn="just" defTabSz="912813">
              <a:spcBef>
                <a:spcPts val="0"/>
              </a:spcBef>
              <a:defRPr/>
            </a:pPr>
            <a:r>
              <a:rPr lang="ru-RU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может быть рекомендован: </a:t>
            </a:r>
          </a:p>
          <a:p>
            <a:pPr marL="180975" indent="-180975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использования в сборных командах России в качестве средства для повышения работоспособности спортсменов и профилактики синдрома перенапряжения как в тренировочных, так и в соревновательных условиях;</a:t>
            </a:r>
          </a:p>
          <a:p>
            <a:pPr marL="180975" indent="-180975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повышения работоспособности при выполнении работ в экстремальных условиях;</a:t>
            </a:r>
          </a:p>
          <a:p>
            <a:pPr marL="180975" indent="-180975" algn="just" defTabSz="9128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повышения качества занятий оздоровительной физической культурой и фитнесом.</a:t>
            </a:r>
          </a:p>
          <a:p>
            <a:pPr algn="just" defTabSz="912813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1352624" y="1196975"/>
            <a:ext cx="7416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ru-RU" sz="2000" b="1" dirty="0">
                <a:solidFill>
                  <a:srgbClr val="FFA219"/>
                </a:solidFill>
              </a:rPr>
              <a:t>Экспертная оценка препарата </a:t>
            </a:r>
            <a:r>
              <a:rPr lang="ru-RU" sz="2000" b="1" dirty="0" err="1">
                <a:solidFill>
                  <a:srgbClr val="FFA219"/>
                </a:solidFill>
              </a:rPr>
              <a:t>Карнитон</a:t>
            </a:r>
            <a:endParaRPr lang="ru-RU" sz="2000" dirty="0">
              <a:solidFill>
                <a:srgbClr val="FFA219"/>
              </a:solidFill>
            </a:endParaRPr>
          </a:p>
        </p:txBody>
      </p:sp>
      <p:sp>
        <p:nvSpPr>
          <p:cNvPr id="3277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A87D5063-D215-4D25-B62D-D14ABFAEF8D0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28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388" y="5084763"/>
            <a:ext cx="6048375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2813"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 содержит компонентов, обладающих допинговой активностью, и может применяться в спортивной практике без каких-либо ограничений.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ed_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5656263" y="3436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5" name="Rectangle 90"/>
          <p:cNvSpPr>
            <a:spLocks noChangeArrowheads="1"/>
          </p:cNvSpPr>
          <p:nvPr/>
        </p:nvSpPr>
        <p:spPr bwMode="auto">
          <a:xfrm>
            <a:off x="1352600" y="1340768"/>
            <a:ext cx="187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2813"/>
            <a:r>
              <a:rPr lang="ru-RU" sz="1600" b="1" dirty="0" err="1">
                <a:solidFill>
                  <a:srgbClr val="333399"/>
                </a:solidFill>
              </a:rPr>
              <a:t>Карнитон</a:t>
            </a:r>
            <a:r>
              <a:rPr lang="ru-RU" sz="1400" b="1" dirty="0">
                <a:solidFill>
                  <a:srgbClr val="333399"/>
                </a:solidFill>
              </a:rPr>
              <a:t> </a:t>
            </a:r>
            <a:r>
              <a:rPr lang="en-US" sz="1400" b="1" dirty="0">
                <a:solidFill>
                  <a:srgbClr val="333399"/>
                </a:solidFill>
              </a:rPr>
              <a:t>                </a:t>
            </a:r>
            <a:r>
              <a:rPr lang="ru-RU" sz="1200" b="1" dirty="0">
                <a:solidFill>
                  <a:srgbClr val="333399"/>
                </a:solidFill>
              </a:rPr>
              <a:t>раствор</a:t>
            </a:r>
          </a:p>
        </p:txBody>
      </p:sp>
      <p:sp>
        <p:nvSpPr>
          <p:cNvPr id="33796" name="Rectangle 92"/>
          <p:cNvSpPr>
            <a:spLocks noChangeArrowheads="1"/>
          </p:cNvSpPr>
          <p:nvPr/>
        </p:nvSpPr>
        <p:spPr bwMode="auto">
          <a:xfrm>
            <a:off x="3524250" y="2205038"/>
            <a:ext cx="56054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38" tIns="40069" rIns="80138" bIns="40069" anchor="ctr">
            <a:spAutoFit/>
          </a:bodyPr>
          <a:lstStyle/>
          <a:p>
            <a:pPr algn="just" defTabSz="801688"/>
            <a:r>
              <a:rPr lang="ru-RU" sz="1200" b="1">
                <a:solidFill>
                  <a:srgbClr val="333399"/>
                </a:solidFill>
              </a:rPr>
              <a:t>Содержание в 1 мл:</a:t>
            </a:r>
            <a:r>
              <a:rPr lang="ru-RU" sz="1200">
                <a:solidFill>
                  <a:srgbClr val="333399"/>
                </a:solidFill>
              </a:rPr>
              <a:t> </a:t>
            </a:r>
            <a:r>
              <a:rPr lang="ru-RU" sz="1200">
                <a:solidFill>
                  <a:srgbClr val="404040"/>
                </a:solidFill>
              </a:rPr>
              <a:t>500 мг </a:t>
            </a:r>
            <a:r>
              <a:rPr lang="en-US" sz="1200">
                <a:solidFill>
                  <a:srgbClr val="404040"/>
                </a:solidFill>
              </a:rPr>
              <a:t>L</a:t>
            </a:r>
            <a:r>
              <a:rPr lang="ru-RU" sz="1200">
                <a:solidFill>
                  <a:srgbClr val="404040"/>
                </a:solidFill>
              </a:rPr>
              <a:t>-карнитина (в форме </a:t>
            </a:r>
            <a:r>
              <a:rPr lang="en-US" sz="1200">
                <a:solidFill>
                  <a:srgbClr val="404040"/>
                </a:solidFill>
              </a:rPr>
              <a:t>L</a:t>
            </a:r>
            <a:r>
              <a:rPr lang="ru-RU" sz="1200">
                <a:solidFill>
                  <a:srgbClr val="404040"/>
                </a:solidFill>
              </a:rPr>
              <a:t>-карнитина тартрата).</a:t>
            </a:r>
          </a:p>
          <a:p>
            <a:pPr algn="just" defTabSz="801688"/>
            <a:endParaRPr lang="ru-RU" sz="800">
              <a:solidFill>
                <a:srgbClr val="000000"/>
              </a:solidFill>
            </a:endParaRPr>
          </a:p>
          <a:p>
            <a:pPr algn="just" defTabSz="801688"/>
            <a:r>
              <a:rPr lang="ru-RU" sz="1200" b="1">
                <a:solidFill>
                  <a:srgbClr val="333399"/>
                </a:solidFill>
              </a:rPr>
              <a:t>Форма выпуска:</a:t>
            </a:r>
            <a:r>
              <a:rPr lang="ru-RU" sz="1200">
                <a:solidFill>
                  <a:srgbClr val="333399"/>
                </a:solidFill>
              </a:rPr>
              <a:t> </a:t>
            </a:r>
            <a:r>
              <a:rPr lang="ru-RU" sz="1200">
                <a:solidFill>
                  <a:srgbClr val="404040"/>
                </a:solidFill>
              </a:rPr>
              <a:t>20 мл во флаконе с крышкой-капельницей.</a:t>
            </a:r>
          </a:p>
          <a:p>
            <a:pPr algn="just" defTabSz="801688"/>
            <a:endParaRPr lang="ru-RU" sz="800">
              <a:solidFill>
                <a:srgbClr val="000000"/>
              </a:solidFill>
            </a:endParaRPr>
          </a:p>
          <a:p>
            <a:pPr algn="just" defTabSz="801688"/>
            <a:r>
              <a:rPr lang="ru-RU" sz="1200" b="1">
                <a:solidFill>
                  <a:srgbClr val="333399"/>
                </a:solidFill>
              </a:rPr>
              <a:t>Порядок применения и дозировки: </a:t>
            </a:r>
            <a:r>
              <a:rPr lang="ru-RU" sz="1200">
                <a:solidFill>
                  <a:srgbClr val="404040"/>
                </a:solidFill>
              </a:rPr>
              <a:t>принимать один раз в день во время еды. Перед применением растворить в небольшом количестве воды или ином напитке. </a:t>
            </a: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4310063" y="980728"/>
            <a:ext cx="4929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/>
            <a:r>
              <a:rPr lang="ru-RU" sz="2000" b="1" dirty="0">
                <a:solidFill>
                  <a:srgbClr val="FFA219"/>
                </a:solidFill>
              </a:rPr>
              <a:t>Дозировки</a:t>
            </a:r>
          </a:p>
        </p:txBody>
      </p:sp>
      <p:sp>
        <p:nvSpPr>
          <p:cNvPr id="33798" name="Прямоугольник 14"/>
          <p:cNvSpPr>
            <a:spLocks noChangeArrowheads="1"/>
          </p:cNvSpPr>
          <p:nvPr/>
        </p:nvSpPr>
        <p:spPr bwMode="auto">
          <a:xfrm>
            <a:off x="1595438" y="5881936"/>
            <a:ext cx="650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1400" b="1">
                <a:solidFill>
                  <a:srgbClr val="333399"/>
                </a:solidFill>
              </a:rPr>
              <a:t>Карнитон в форме раствора разрешен к применению у детей от 1 года.</a:t>
            </a:r>
          </a:p>
        </p:txBody>
      </p:sp>
      <p:sp>
        <p:nvSpPr>
          <p:cNvPr id="3379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538162" cy="255588"/>
          </a:xfrm>
          <a:noFill/>
        </p:spPr>
        <p:txBody>
          <a:bodyPr/>
          <a:lstStyle/>
          <a:p>
            <a:pPr algn="ctr" defTabSz="912813"/>
            <a:fld id="{BF1663C1-BAD8-49FB-BA7F-B8994571727F}" type="slidenum">
              <a:rPr lang="ru-RU" sz="1600" b="1" smtClean="0">
                <a:solidFill>
                  <a:srgbClr val="FFFFFF"/>
                </a:solidFill>
              </a:rPr>
              <a:pPr algn="ctr" defTabSz="912813"/>
              <a:t>29</a:t>
            </a:fld>
            <a:endParaRPr lang="ru-RU" sz="1600" b="1" smtClean="0">
              <a:solidFill>
                <a:srgbClr val="FFFFFF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881063" y="3861048"/>
          <a:ext cx="8143932" cy="1988640"/>
        </p:xfrm>
        <a:graphic>
          <a:graphicData uri="http://schemas.openxmlformats.org/drawingml/2006/table">
            <a:tbl>
              <a:tblPr/>
              <a:tblGrid>
                <a:gridCol w="3135833"/>
                <a:gridCol w="2232248"/>
                <a:gridCol w="2775851"/>
              </a:tblGrid>
              <a:tr h="360000">
                <a:tc>
                  <a:txBody>
                    <a:bodyPr/>
                    <a:lstStyle/>
                    <a:p>
                      <a:pPr marL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Возраст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Дозировка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Дозировка </a:t>
                      </a: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 интенсивной физической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нагрузке </a:t>
                      </a:r>
                    </a:p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занятиях спортом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от 1 года до 3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0,05–0,10 мл (1–2 капли)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--------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от 4 до 6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0,10–0,15 мл (2–3 капли)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0,2–0,3 мл (4–6 капель)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от 7 до 14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 мл (9 капель)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 мл (17 капель)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старше 14 лет </a:t>
                      </a: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взрослые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 мл (17 капель)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 мл (25 капель)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1285875"/>
            <a:ext cx="8915400" cy="1143000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Источники </a:t>
            </a:r>
            <a:r>
              <a:rPr lang="en-US" sz="2000" b="1" smtClean="0">
                <a:solidFill>
                  <a:srgbClr val="FFA219"/>
                </a:solidFill>
              </a:rPr>
              <a:t>L</a:t>
            </a:r>
            <a:r>
              <a:rPr lang="ru-RU" sz="2000" b="1" smtClean="0">
                <a:solidFill>
                  <a:srgbClr val="FFA219"/>
                </a:solidFill>
              </a:rPr>
              <a:t>-карнитина</a:t>
            </a:r>
            <a:r>
              <a:rPr lang="en-US" sz="2000" b="1" smtClean="0">
                <a:solidFill>
                  <a:srgbClr val="FFA219"/>
                </a:solidFill>
              </a:rPr>
              <a:t> </a:t>
            </a:r>
            <a:endParaRPr lang="ru-RU" sz="2000" b="1" smtClean="0">
              <a:solidFill>
                <a:srgbClr val="FFA219"/>
              </a:solidFill>
            </a:endParaRPr>
          </a:p>
        </p:txBody>
      </p:sp>
      <p:sp>
        <p:nvSpPr>
          <p:cNvPr id="6147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5168900" y="2276475"/>
            <a:ext cx="4176713" cy="2620963"/>
          </a:xfrm>
        </p:spPr>
        <p:txBody>
          <a:bodyPr lIns="91440" tIns="45720" rIns="91440" bIns="45720"/>
          <a:lstStyle/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синтезируется в организме человека из предшественника –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глутаминовой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кислоты при 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участии витаминов С, В</a:t>
            </a:r>
            <a:r>
              <a:rPr lang="ru-RU" sz="12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</a:t>
            </a:r>
            <a:r>
              <a:rPr lang="ru-RU" sz="12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</a:t>
            </a:r>
            <a:r>
              <a:rPr lang="ru-RU" sz="12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</a:t>
            </a:r>
            <a:r>
              <a:rPr lang="ru-RU" sz="12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железа, аминокислот лизина и метионина, ряда ферментов.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Синтез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L-карнитина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организме взрослого </a:t>
            </a:r>
            <a:r>
              <a:rPr lang="ru-RU" sz="1200" spc="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человека обеспечивает около 25 % суточной </a:t>
            </a:r>
            <a:r>
              <a:rPr lang="ru-RU" sz="1200" spc="-1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потребности в этом веществе.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 детей раннего возраста содержание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организме ниже необходимой нормы.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75</a:t>
            </a:r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 суточной потребности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должно поступать из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пищи. Основные источники: мясо, рыба, птица, молоко, сыр, творог.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Суточная доза, необходимая взрослому, содержится в 300</a:t>
            </a:r>
            <a:r>
              <a:rPr lang="ru-RU" sz="12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400 г сырой говядины (но при термической обработке значительная часть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разрушается).</a:t>
            </a: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spc="-4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7CF078F7-DF23-473A-AA7A-9695A164B13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3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ed_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5656263" y="3436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19" name="Rectangle 91"/>
          <p:cNvSpPr>
            <a:spLocks noChangeArrowheads="1"/>
          </p:cNvSpPr>
          <p:nvPr/>
        </p:nvSpPr>
        <p:spPr bwMode="auto">
          <a:xfrm>
            <a:off x="6825208" y="1268760"/>
            <a:ext cx="187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2813"/>
            <a:r>
              <a:rPr lang="ru-RU" sz="1600" b="1" dirty="0" err="1">
                <a:solidFill>
                  <a:srgbClr val="333399"/>
                </a:solidFill>
              </a:rPr>
              <a:t>Карнитон</a:t>
            </a:r>
            <a:r>
              <a:rPr lang="ru-RU" sz="1600" b="1" dirty="0">
                <a:solidFill>
                  <a:srgbClr val="333399"/>
                </a:solidFill>
              </a:rPr>
              <a:t> </a:t>
            </a:r>
            <a:r>
              <a:rPr lang="en-US" sz="1600" b="1" dirty="0">
                <a:solidFill>
                  <a:srgbClr val="333399"/>
                </a:solidFill>
              </a:rPr>
              <a:t>                </a:t>
            </a:r>
            <a:r>
              <a:rPr lang="ru-RU" sz="1200" b="1" dirty="0">
                <a:solidFill>
                  <a:srgbClr val="333399"/>
                </a:solidFill>
              </a:rPr>
              <a:t>таблетки</a:t>
            </a:r>
          </a:p>
        </p:txBody>
      </p:sp>
      <p:sp>
        <p:nvSpPr>
          <p:cNvPr id="34820" name="Rectangle 93"/>
          <p:cNvSpPr>
            <a:spLocks noChangeArrowheads="1"/>
          </p:cNvSpPr>
          <p:nvPr/>
        </p:nvSpPr>
        <p:spPr bwMode="auto">
          <a:xfrm>
            <a:off x="776288" y="2500313"/>
            <a:ext cx="604837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38" tIns="40069" rIns="80138" bIns="40069" anchor="ctr">
            <a:spAutoFit/>
          </a:bodyPr>
          <a:lstStyle/>
          <a:p>
            <a:pPr defTabSz="801688"/>
            <a:r>
              <a:rPr lang="ru-RU" sz="1200" b="1">
                <a:solidFill>
                  <a:srgbClr val="333399"/>
                </a:solidFill>
              </a:rPr>
              <a:t>Содержание в 1 таблетке:</a:t>
            </a:r>
            <a:r>
              <a:rPr lang="ru-RU" sz="1200">
                <a:solidFill>
                  <a:srgbClr val="333399"/>
                </a:solidFill>
              </a:rPr>
              <a:t> </a:t>
            </a:r>
            <a:r>
              <a:rPr lang="ru-RU" sz="1200">
                <a:solidFill>
                  <a:srgbClr val="404040"/>
                </a:solidFill>
              </a:rPr>
              <a:t>500 мг </a:t>
            </a:r>
            <a:r>
              <a:rPr lang="en-US" sz="1200">
                <a:solidFill>
                  <a:srgbClr val="404040"/>
                </a:solidFill>
              </a:rPr>
              <a:t>L</a:t>
            </a:r>
            <a:r>
              <a:rPr lang="ru-RU" sz="1200">
                <a:solidFill>
                  <a:srgbClr val="404040"/>
                </a:solidFill>
              </a:rPr>
              <a:t>-карнитина (в форме </a:t>
            </a:r>
            <a:r>
              <a:rPr lang="en-US" sz="1200">
                <a:solidFill>
                  <a:srgbClr val="404040"/>
                </a:solidFill>
              </a:rPr>
              <a:t>L</a:t>
            </a:r>
            <a:r>
              <a:rPr lang="ru-RU" sz="1200">
                <a:solidFill>
                  <a:srgbClr val="404040"/>
                </a:solidFill>
              </a:rPr>
              <a:t>-карнитина тартрата).</a:t>
            </a:r>
          </a:p>
          <a:p>
            <a:pPr defTabSz="801688"/>
            <a:endParaRPr lang="ru-RU" sz="800">
              <a:solidFill>
                <a:srgbClr val="000000"/>
              </a:solidFill>
            </a:endParaRPr>
          </a:p>
          <a:p>
            <a:pPr defTabSz="801688"/>
            <a:r>
              <a:rPr lang="ru-RU" sz="1200" b="1">
                <a:solidFill>
                  <a:srgbClr val="333399"/>
                </a:solidFill>
              </a:rPr>
              <a:t>Форма выпуска:</a:t>
            </a:r>
            <a:r>
              <a:rPr lang="ru-RU" sz="1200">
                <a:solidFill>
                  <a:srgbClr val="333399"/>
                </a:solidFill>
              </a:rPr>
              <a:t> </a:t>
            </a:r>
            <a:r>
              <a:rPr lang="ru-RU" sz="1200">
                <a:solidFill>
                  <a:srgbClr val="404040"/>
                </a:solidFill>
              </a:rPr>
              <a:t>20 таблеток. </a:t>
            </a:r>
          </a:p>
          <a:p>
            <a:pPr defTabSz="801688"/>
            <a:endParaRPr lang="ru-RU" sz="800">
              <a:solidFill>
                <a:srgbClr val="000000"/>
              </a:solidFill>
            </a:endParaRPr>
          </a:p>
          <a:p>
            <a:pPr defTabSz="801688"/>
            <a:r>
              <a:rPr lang="ru-RU" sz="1200" b="1">
                <a:solidFill>
                  <a:srgbClr val="333399"/>
                </a:solidFill>
              </a:rPr>
              <a:t>Порядок применения и дозировки: </a:t>
            </a:r>
            <a:r>
              <a:rPr lang="ru-RU" sz="1200">
                <a:solidFill>
                  <a:srgbClr val="404040"/>
                </a:solidFill>
              </a:rPr>
              <a:t>принимать один раз в день во время еды.</a:t>
            </a:r>
          </a:p>
          <a:p>
            <a:pPr defTabSz="801688"/>
            <a:endParaRPr lang="ru-RU" sz="1200">
              <a:solidFill>
                <a:srgbClr val="000000"/>
              </a:solidFill>
            </a:endParaRPr>
          </a:p>
          <a:p>
            <a:pPr defTabSz="801688"/>
            <a:endParaRPr lang="ru-RU" sz="1200">
              <a:solidFill>
                <a:srgbClr val="000000"/>
              </a:solidFill>
            </a:endParaRPr>
          </a:p>
          <a:p>
            <a:pPr defTabSz="801688"/>
            <a:endParaRPr lang="ru-RU" sz="800">
              <a:solidFill>
                <a:srgbClr val="000000"/>
              </a:solidFill>
            </a:endParaRPr>
          </a:p>
          <a:p>
            <a:pPr defTabSz="801688"/>
            <a:endParaRPr lang="ru-RU" sz="1000">
              <a:solidFill>
                <a:srgbClr val="000000"/>
              </a:solidFill>
            </a:endParaRPr>
          </a:p>
        </p:txBody>
      </p: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1023938" y="1340768"/>
            <a:ext cx="55006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ru-RU" sz="2000" b="1" dirty="0">
                <a:solidFill>
                  <a:srgbClr val="FFA219"/>
                </a:solidFill>
              </a:rPr>
              <a:t>Дозировки</a:t>
            </a:r>
          </a:p>
        </p:txBody>
      </p:sp>
      <p:sp>
        <p:nvSpPr>
          <p:cNvPr id="3482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65137" cy="255588"/>
          </a:xfrm>
          <a:noFill/>
        </p:spPr>
        <p:txBody>
          <a:bodyPr/>
          <a:lstStyle/>
          <a:p>
            <a:pPr algn="ctr" defTabSz="912813"/>
            <a:fld id="{DD755CA3-FEC2-4926-9234-9589254180E3}" type="slidenum">
              <a:rPr lang="ru-RU" sz="1600" b="1" smtClean="0">
                <a:solidFill>
                  <a:srgbClr val="FFFFFF"/>
                </a:solidFill>
              </a:rPr>
              <a:pPr algn="ctr" defTabSz="912813"/>
              <a:t>30</a:t>
            </a:fld>
            <a:endParaRPr lang="ru-RU" sz="1600" b="1" smtClean="0">
              <a:solidFill>
                <a:srgbClr val="FFFFFF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09625" y="4680632"/>
          <a:ext cx="8143932" cy="1196640"/>
        </p:xfrm>
        <a:graphic>
          <a:graphicData uri="http://schemas.openxmlformats.org/drawingml/2006/table">
            <a:tbl>
              <a:tblPr/>
              <a:tblGrid>
                <a:gridCol w="3020415"/>
                <a:gridCol w="1991235"/>
                <a:gridCol w="3132282"/>
              </a:tblGrid>
              <a:tr h="324000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Возраст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Дозировка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Дозировка </a:t>
                      </a: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 интенсивной физической нагрузке </a:t>
                      </a:r>
                      <a:endParaRPr lang="ru-RU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занятиях спортом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6D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от 7 до 14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 </a:t>
                      </a: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таблетки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таблетка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старше 14 лет и взрослые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таблетка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 таблетки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1196752"/>
            <a:ext cx="8915400" cy="1143000"/>
          </a:xfrm>
        </p:spPr>
        <p:txBody>
          <a:bodyPr/>
          <a:lstStyle/>
          <a:p>
            <a:pPr defTabSz="912813" eaLnBrk="1" hangingPunct="1"/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 Когда необходим прием </a:t>
            </a:r>
            <a:r>
              <a:rPr lang="ru-RU" sz="2000" b="1" dirty="0" err="1" smtClean="0">
                <a:solidFill>
                  <a:srgbClr val="FFA219"/>
                </a:solidFill>
                <a:cs typeface="Arial" charset="0"/>
              </a:rPr>
              <a:t>Карнитона</a:t>
            </a:r>
            <a:r>
              <a:rPr lang="ru-RU" sz="2000" b="1" dirty="0" smtClean="0">
                <a:solidFill>
                  <a:srgbClr val="FFA219"/>
                </a:solidFill>
                <a:cs typeface="Arial" charset="0"/>
              </a:rPr>
              <a:t>?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452813" y="2970957"/>
            <a:ext cx="58578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r>
              <a:rPr lang="ru-RU" sz="1200" spc="2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В период реабилитации после болезней (ОРВИ, гриппа и др.).</a:t>
            </a: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При астеническом синдроме.</a:t>
            </a: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В период высоких эмоциональных и умственных нагрузок.</a:t>
            </a: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При повышенных физических нагрузках и занятиях спортом.</a:t>
            </a: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Times New Roman" pitchFamily="18" charset="0"/>
            </a:endParaRPr>
          </a:p>
          <a:p>
            <a:pPr marL="342900" indent="-342900" algn="just" eaLnBrk="0" hangingPunct="0">
              <a:buClr>
                <a:srgbClr val="333399"/>
              </a:buClr>
              <a:buFont typeface="Wingdings" pitchFamily="2" charset="2"/>
              <a:buChar char="§"/>
              <a:defRPr/>
            </a:pPr>
            <a:r>
              <a:rPr lang="ru-RU" sz="1200" spc="-1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В комплексной терапии у детей, страдающих </a:t>
            </a:r>
            <a:r>
              <a:rPr lang="ru-RU" sz="1200" spc="-1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вегетососудистой</a:t>
            </a:r>
            <a:r>
              <a:rPr lang="ru-RU" sz="1200" spc="-1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 </a:t>
            </a:r>
            <a:r>
              <a:rPr lang="ru-RU" sz="1200" spc="-1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дистонией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Times New Roman" pitchFamily="18" charset="0"/>
              </a:rPr>
              <a:t>.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</a:t>
            </a:r>
          </a:p>
        </p:txBody>
      </p:sp>
      <p:sp>
        <p:nvSpPr>
          <p:cNvPr id="3584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609600" cy="255588"/>
          </a:xfrm>
          <a:noFill/>
        </p:spPr>
        <p:txBody>
          <a:bodyPr/>
          <a:lstStyle/>
          <a:p>
            <a:pPr algn="ctr" defTabSz="912813"/>
            <a:fld id="{07F0286B-F1BF-4AD0-9D68-E9057877ABD5}" type="slidenum">
              <a:rPr lang="ru-RU" sz="1600" b="1" smtClean="0">
                <a:solidFill>
                  <a:srgbClr val="FFFFFF"/>
                </a:solidFill>
              </a:rPr>
              <a:pPr algn="ctr" defTabSz="912813"/>
              <a:t>31</a:t>
            </a:fld>
            <a:endParaRPr lang="ru-RU" sz="1600" b="1" smtClean="0">
              <a:solidFill>
                <a:srgbClr val="FFFFFF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ru-RU" smtClean="0"/>
              <a:t> 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2216150" y="3213100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686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428625" cy="255588"/>
          </a:xfrm>
          <a:noFill/>
        </p:spPr>
        <p:txBody>
          <a:bodyPr/>
          <a:lstStyle/>
          <a:p>
            <a:pPr algn="ctr" defTabSz="912813"/>
            <a:fld id="{96952300-626E-46FC-ADCC-24D2D558CF3A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32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75" y="1785938"/>
            <a:ext cx="7534275" cy="357187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Рекомендуемые нормы потребления </a:t>
            </a:r>
            <a:r>
              <a:rPr lang="en-US" sz="2000" b="1" smtClean="0">
                <a:solidFill>
                  <a:srgbClr val="FFA219"/>
                </a:solidFill>
              </a:rPr>
              <a:t>L</a:t>
            </a:r>
            <a:r>
              <a:rPr lang="ru-RU" sz="2000" b="1" smtClean="0">
                <a:solidFill>
                  <a:srgbClr val="FFA219"/>
                </a:solidFill>
              </a:rPr>
              <a:t>-карнитина</a:t>
            </a:r>
            <a:r>
              <a:rPr lang="ru-RU" sz="2000" b="1" baseline="30000" smtClean="0">
                <a:solidFill>
                  <a:srgbClr val="FFA219"/>
                </a:solidFill>
              </a:rPr>
              <a:t>*</a:t>
            </a:r>
            <a:r>
              <a:rPr lang="en-US" sz="2000" b="1" smtClean="0">
                <a:solidFill>
                  <a:srgbClr val="FFA219"/>
                </a:solidFill>
              </a:rPr>
              <a:t> </a:t>
            </a:r>
            <a:endParaRPr lang="ru-RU" sz="2000" b="1" smtClean="0">
              <a:solidFill>
                <a:srgbClr val="FFA219"/>
              </a:solidFill>
            </a:endParaRPr>
          </a:p>
        </p:txBody>
      </p:sp>
      <p:sp>
        <p:nvSpPr>
          <p:cNvPr id="7171" name="Содержимое 5"/>
          <p:cNvSpPr>
            <a:spLocks noGrp="1"/>
          </p:cNvSpPr>
          <p:nvPr>
            <p:ph idx="1"/>
          </p:nvPr>
        </p:nvSpPr>
        <p:spPr>
          <a:xfrm>
            <a:off x="1452563" y="2500313"/>
            <a:ext cx="6643687" cy="2143125"/>
          </a:xfrm>
        </p:spPr>
        <p:txBody>
          <a:bodyPr/>
          <a:lstStyle/>
          <a:p>
            <a:pPr defTabSz="912813">
              <a:buFontTx/>
              <a:buNone/>
              <a:defRPr/>
            </a:pPr>
            <a:endParaRPr lang="ru-RU" sz="1400" dirty="0" smtClean="0"/>
          </a:p>
          <a:p>
            <a:pPr defTabSz="912813">
              <a:buFontTx/>
              <a:buNone/>
              <a:defRPr/>
            </a:pPr>
            <a:endParaRPr lang="ru-RU" sz="1400" dirty="0" smtClean="0"/>
          </a:p>
          <a:p>
            <a:pPr defTabSz="912813">
              <a:buFontTx/>
              <a:buNone/>
              <a:defRPr/>
            </a:pPr>
            <a:endParaRPr lang="ru-RU" sz="1400" dirty="0" smtClean="0"/>
          </a:p>
          <a:p>
            <a:pPr defTabSz="912813">
              <a:buFontTx/>
              <a:buNone/>
              <a:defRPr/>
            </a:pPr>
            <a:endParaRPr lang="ru-RU" sz="1400" i="1" dirty="0" smtClean="0">
              <a:solidFill>
                <a:srgbClr val="002060"/>
              </a:solidFill>
            </a:endParaRPr>
          </a:p>
          <a:p>
            <a:pPr defTabSz="912813">
              <a:buFontTx/>
              <a:buNone/>
              <a:defRPr/>
            </a:pPr>
            <a:endParaRPr lang="ru-RU" sz="1400" i="1" dirty="0" smtClean="0">
              <a:solidFill>
                <a:srgbClr val="002060"/>
              </a:solidFill>
            </a:endParaRPr>
          </a:p>
          <a:p>
            <a:pPr defTabSz="912813">
              <a:buFontTx/>
              <a:buNone/>
              <a:defRPr/>
            </a:pPr>
            <a:endParaRPr lang="ru-RU" sz="1400" i="1" dirty="0" smtClean="0">
              <a:solidFill>
                <a:srgbClr val="002060"/>
              </a:solidFill>
            </a:endParaRPr>
          </a:p>
          <a:p>
            <a:pPr defTabSz="912813">
              <a:buFontTx/>
              <a:buNone/>
              <a:defRPr/>
            </a:pPr>
            <a:endParaRPr lang="ru-RU" sz="1400" i="1" dirty="0" smtClean="0">
              <a:solidFill>
                <a:srgbClr val="002060"/>
              </a:solidFill>
            </a:endParaRPr>
          </a:p>
          <a:p>
            <a:pPr marL="0" indent="0" defTabSz="912813">
              <a:buFontTx/>
              <a:buNone/>
              <a:defRPr/>
            </a:pPr>
            <a:endParaRPr lang="ru-RU" sz="1000" i="1" dirty="0" smtClean="0"/>
          </a:p>
          <a:p>
            <a:pPr marL="0" indent="0" defTabSz="912813">
              <a:buFontTx/>
              <a:buNone/>
              <a:defRPr/>
            </a:pPr>
            <a:endParaRPr lang="ru-RU" sz="1000" i="1" dirty="0" smtClean="0"/>
          </a:p>
          <a:p>
            <a:pPr marL="0" indent="0" defTabSz="912813">
              <a:buFontTx/>
              <a:buNone/>
              <a:defRPr/>
            </a:pPr>
            <a:endParaRPr lang="ru-RU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12813">
              <a:buFontTx/>
              <a:buNone/>
              <a:defRPr/>
            </a:pPr>
            <a:endParaRPr lang="ru-RU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12813">
              <a:buFontTx/>
              <a:buNone/>
              <a:defRPr/>
            </a:pPr>
            <a:r>
              <a:rPr lang="ru-RU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___________________________</a:t>
            </a:r>
          </a:p>
          <a:p>
            <a:pPr marL="0" indent="0" defTabSz="912813">
              <a:buFontTx/>
              <a:buNone/>
              <a:defRPr/>
            </a:pPr>
            <a:r>
              <a:rPr lang="ru-RU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Нормы физиологических потребностей в энергии и пищевых веществах для различных групп населения Российской Федерации (МР 2.3.1.2432-08).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2643188"/>
          <a:ext cx="6643734" cy="1944000"/>
        </p:xfrm>
        <a:graphic>
          <a:graphicData uri="http://schemas.openxmlformats.org/drawingml/2006/table">
            <a:tbl>
              <a:tblPr/>
              <a:tblGrid>
                <a:gridCol w="3321225"/>
                <a:gridCol w="3322509"/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Возраст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Нормы потребления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6D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до 12 месяцев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10–15 мг/сутки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1 года – 3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30–50 мг/сутки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4–6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60–90 мг/сутки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детей 7–18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100–300 мг/сутки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взрослых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 мг/сутки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9F56779D-D6D5-4810-BC4B-EA4367A1B050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4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1643063"/>
            <a:ext cx="8915400" cy="500062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Применение </a:t>
            </a:r>
            <a:r>
              <a:rPr lang="en-US" sz="2000" b="1" smtClean="0">
                <a:solidFill>
                  <a:srgbClr val="FFA219"/>
                </a:solidFill>
              </a:rPr>
              <a:t>L</a:t>
            </a:r>
            <a:r>
              <a:rPr lang="ru-RU" sz="2000" b="1" smtClean="0">
                <a:solidFill>
                  <a:srgbClr val="FFA219"/>
                </a:solidFill>
              </a:rPr>
              <a:t>-карнитина в педиатрии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0" y="2455863"/>
            <a:ext cx="6000750" cy="4286250"/>
          </a:xfrm>
        </p:spPr>
        <p:txBody>
          <a:bodyPr/>
          <a:lstStyle/>
          <a:p>
            <a:pPr marL="354013" indent="-354013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Заболевания, связанные с нарушениями клеточного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энергообмена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(астенический синдром,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вегетососудистая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метаболический синдром и т. д.).</a:t>
            </a: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Tx/>
              <a:buNone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Периоды восстановления после операций и болезней. </a:t>
            </a: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Заболевания и состояния, сопровождающиеся снижением аппетита, уменьшением массы тела и истощением.</a:t>
            </a: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Повышенные эмоциональные и физические нагрузки.</a:t>
            </a: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Задержка темпов физического и умственного развития.</a:t>
            </a: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33438" lvl="1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Хронические нарушения питания (вегетарианство, рацион с низким содержанием мясных и молочных продуктов).</a:t>
            </a:r>
          </a:p>
          <a:p>
            <a:pPr marL="354013" indent="-354013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4013" indent="-354013" algn="just" defTabSz="912813" eaLnBrk="1" hangingPunct="1"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2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DE3BCFCF-2252-4F8F-A2C1-77D1CAB65E9A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5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ed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  <p:sp>
        <p:nvSpPr>
          <p:cNvPr id="1024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4CA0B9F2-2606-4BB6-AACD-1F9779E0019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6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75" y="1703661"/>
            <a:ext cx="7534275" cy="357187"/>
          </a:xfrm>
          <a:prstGeom prst="rect">
            <a:avLst/>
          </a:prstGeom>
        </p:spPr>
        <p:txBody>
          <a:bodyPr/>
          <a:lstStyle/>
          <a:p>
            <a:pPr algn="ctr" defTabSz="912813">
              <a:defRPr/>
            </a:pPr>
            <a:r>
              <a:rPr lang="ru-RU" sz="2000" b="1" kern="0" dirty="0" err="1">
                <a:solidFill>
                  <a:srgbClr val="FFA219"/>
                </a:solidFill>
                <a:latin typeface="+mj-lt"/>
                <a:ea typeface="+mj-ea"/>
                <a:cs typeface="+mj-cs"/>
              </a:rPr>
              <a:t>Карнитон</a:t>
            </a:r>
            <a:r>
              <a:rPr lang="ru-RU" sz="2000" b="1" kern="0" dirty="0">
                <a:solidFill>
                  <a:srgbClr val="FFA219"/>
                </a:solidFill>
                <a:latin typeface="+mj-lt"/>
                <a:ea typeface="+mj-ea"/>
                <a:cs typeface="+mj-cs"/>
              </a:rPr>
              <a:t> – эффективный источник </a:t>
            </a:r>
            <a:r>
              <a:rPr lang="en-US" sz="2000" b="1" kern="0" dirty="0">
                <a:solidFill>
                  <a:srgbClr val="FFA219"/>
                </a:solidFill>
                <a:latin typeface="+mj-lt"/>
                <a:ea typeface="+mj-ea"/>
                <a:cs typeface="+mj-cs"/>
              </a:rPr>
              <a:t>L</a:t>
            </a:r>
            <a:r>
              <a:rPr lang="ru-RU" sz="2000" b="1" kern="0" dirty="0">
                <a:solidFill>
                  <a:srgbClr val="FFA219"/>
                </a:solidFill>
                <a:latin typeface="+mj-lt"/>
                <a:ea typeface="+mj-ea"/>
                <a:cs typeface="+mj-cs"/>
              </a:rPr>
              <a:t>-</a:t>
            </a:r>
            <a:r>
              <a:rPr lang="ru-RU" sz="2000" b="1" kern="0" dirty="0" err="1">
                <a:solidFill>
                  <a:srgbClr val="FFA219"/>
                </a:solidFill>
                <a:latin typeface="+mj-lt"/>
                <a:ea typeface="+mj-ea"/>
                <a:cs typeface="+mj-cs"/>
              </a:rPr>
              <a:t>карнитина</a:t>
            </a:r>
            <a:endParaRPr lang="ru-RU" sz="2000" b="1" kern="0" dirty="0">
              <a:solidFill>
                <a:srgbClr val="FFA21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38188" y="2565400"/>
            <a:ext cx="46085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180975" indent="-180975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Сокращает период реконвалесценции.</a:t>
            </a:r>
          </a:p>
          <a:p>
            <a:pPr marL="180975" indent="-180975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Устраняет признаки астении после перенесенных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заболеваний.</a:t>
            </a:r>
          </a:p>
          <a:p>
            <a:pPr marL="180975" indent="-180975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Эффективность клинически доказана.</a:t>
            </a:r>
          </a:p>
          <a:p>
            <a:pPr marL="180975" indent="-180975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форме раствора разрешен к применению у детей от 1 года.</a:t>
            </a:r>
          </a:p>
          <a:p>
            <a:pPr marL="180975" indent="-180975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Удобен в применении: выпускается в форме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концентрированного раствора и таблеток.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67813" y="6388100"/>
            <a:ext cx="242887" cy="255588"/>
          </a:xfrm>
          <a:noFill/>
        </p:spPr>
        <p:txBody>
          <a:bodyPr/>
          <a:lstStyle/>
          <a:p>
            <a:pPr algn="ctr" defTabSz="912813"/>
            <a:fld id="{4599B3C1-E552-4578-8960-E1F7633CAE7E}" type="slidenum">
              <a:rPr lang="ru-RU" sz="1600" b="1" smtClean="0">
                <a:solidFill>
                  <a:srgbClr val="FFFFFF"/>
                </a:solidFill>
              </a:rPr>
              <a:pPr algn="ctr" defTabSz="912813"/>
              <a:t>7</a:t>
            </a:fld>
            <a:endParaRPr lang="ru-RU" sz="1600" b="1" smtClean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60388" y="1628800"/>
            <a:ext cx="8915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1" kern="0" dirty="0">
                <a:solidFill>
                  <a:srgbClr val="FFA219"/>
                </a:solidFill>
                <a:latin typeface="+mj-lt"/>
                <a:ea typeface="+mj-ea"/>
                <a:cs typeface="+mj-cs"/>
              </a:rPr>
              <a:t>Клинические исследования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23988" y="2502024"/>
            <a:ext cx="7489825" cy="1143000"/>
          </a:xfrm>
          <a:prstGeom prst="rect">
            <a:avLst/>
          </a:prstGeom>
        </p:spPr>
        <p:txBody>
          <a:bodyPr/>
          <a:lstStyle/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Открытое, сравнительное,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плацебо-контролируемое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клиническое исследование целесообразности  и безопасности применения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Карнитона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у детей после перенесенных острых респираторных заболеваний.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Применение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L-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карнитина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комплексном лечении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вегетососудистой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дистонии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гипотензивного типа у детей и подростков.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Коррекция функциональных изменений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сердечно-сосудистой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системы препаратом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L-карнитина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детей и подростков с сочетанной патологией. 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Оценка эффективности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энерготропных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препаратов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Карнитон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Кудесан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при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сердечно-сосудистой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патологии у детей и подростков. 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Эффективность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Кудесана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подростков. Клинико-функциональное и психологическое исследование.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aseline="30000" dirty="0" err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Рисунок 4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20750" y="1643063"/>
            <a:ext cx="8424863" cy="792162"/>
          </a:xfrm>
        </p:spPr>
        <p:txBody>
          <a:bodyPr/>
          <a:lstStyle/>
          <a:p>
            <a:pPr defTabSz="993775" eaLnBrk="1" hangingPunct="1"/>
            <a:r>
              <a:rPr lang="ru-RU" sz="2000" b="1" smtClean="0">
                <a:solidFill>
                  <a:srgbClr val="FFA219"/>
                </a:solidFill>
              </a:rPr>
              <a:t>Открытое, сравнительное, плацебо-контролируемое клиническое исследование целесообразности</a:t>
            </a:r>
            <a:r>
              <a:rPr lang="en-US" sz="2000" b="1" smtClean="0">
                <a:solidFill>
                  <a:srgbClr val="FFA219"/>
                </a:solidFill>
              </a:rPr>
              <a:t> </a:t>
            </a:r>
            <a:r>
              <a:rPr lang="ru-RU" sz="2000" b="1" smtClean="0">
                <a:solidFill>
                  <a:srgbClr val="FFA219"/>
                </a:solidFill>
              </a:rPr>
              <a:t>и безопасности применения Карнитона у детей после перенесенных острых респираторных заболеваний</a:t>
            </a:r>
            <a:r>
              <a:rPr lang="ru-RU" sz="2000" b="1" baseline="30000" smtClean="0">
                <a:solidFill>
                  <a:srgbClr val="FFA219"/>
                </a:solidFill>
              </a:rPr>
              <a:t>*</a:t>
            </a:r>
            <a:r>
              <a:rPr lang="ru-RU" sz="2000" b="1" smtClean="0">
                <a:solidFill>
                  <a:srgbClr val="FFA219"/>
                </a:solidFill>
              </a:rPr>
              <a:t> </a:t>
            </a:r>
            <a:br>
              <a:rPr lang="ru-RU" sz="2000" b="1" smtClean="0">
                <a:solidFill>
                  <a:srgbClr val="FFA219"/>
                </a:solidFill>
              </a:rPr>
            </a:br>
            <a:endParaRPr lang="ru-RU" sz="2000" b="1" smtClean="0">
              <a:solidFill>
                <a:srgbClr val="FFA219"/>
              </a:solidFill>
            </a:endParaRP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3584575" y="2924175"/>
            <a:ext cx="57610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spc="-10" dirty="0">
                <a:solidFill>
                  <a:schemeClr val="accent2"/>
                </a:solidFill>
              </a:rPr>
              <a:t>База исследования</a:t>
            </a:r>
            <a:endParaRPr lang="ru-RU" sz="1200" spc="-10" dirty="0">
              <a:solidFill>
                <a:schemeClr val="accent2"/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детских болезней ММА имени И.М. Сеченова, Москва, 2010 г.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Руководитель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заведующая кафедрой,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профессор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Геппе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Н.А.</a:t>
            </a:r>
          </a:p>
          <a:p>
            <a:pPr marL="341313" indent="-341313" algn="just" defTabSz="912813">
              <a:buClr>
                <a:schemeClr val="accent2"/>
              </a:buClr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defRPr/>
            </a:pPr>
            <a:r>
              <a:rPr lang="ru-RU" sz="1200" b="1" dirty="0">
                <a:solidFill>
                  <a:schemeClr val="accent2"/>
                </a:solidFill>
              </a:rPr>
              <a:t>Цель</a:t>
            </a:r>
          </a:p>
          <a:p>
            <a:pPr algn="just" defTabSz="912813">
              <a:buClr>
                <a:schemeClr val="accent2"/>
              </a:buClr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оценить целесообразность и безопасность применения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Карнитона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детей после перенесенных острых респираторных заболеваний.</a:t>
            </a: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1313" indent="-341313" algn="just" defTabSz="912813"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29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096375" y="6388100"/>
            <a:ext cx="500063" cy="255588"/>
          </a:xfrm>
          <a:noFill/>
        </p:spPr>
        <p:txBody>
          <a:bodyPr/>
          <a:lstStyle/>
          <a:p>
            <a:pPr algn="ctr" defTabSz="912813"/>
            <a:fld id="{66EBACD1-ABB0-43CD-BFA8-FFB137BD58E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8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12293" name="Прямоугольник 7"/>
          <p:cNvSpPr>
            <a:spLocks noChangeArrowheads="1"/>
          </p:cNvSpPr>
          <p:nvPr/>
        </p:nvSpPr>
        <p:spPr bwMode="auto">
          <a:xfrm>
            <a:off x="3657600" y="5589588"/>
            <a:ext cx="58324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i="1" baseline="30000"/>
              <a:t>______________________________________</a:t>
            </a:r>
          </a:p>
          <a:p>
            <a:r>
              <a:rPr lang="ru-RU" sz="1000" i="1" baseline="30000"/>
              <a:t>*</a:t>
            </a:r>
            <a:r>
              <a:rPr lang="en-US" sz="1000" i="1"/>
              <a:t> </a:t>
            </a:r>
            <a:r>
              <a:rPr lang="ru-RU" sz="1000" i="1"/>
              <a:t>Геппе Н.А., Эрдес С.И., Петухова Е.В., Путято Т.Г., Мацукатова Б.О., Леоневская Н.М. Эффективность L-карнитина в реабилитации детей после перенесенных острых респираторных заболеваний // Вопросы практической педиатрии. – 2010. – Т. 5 . –  № 2.</a:t>
            </a: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09625" y="1071563"/>
            <a:ext cx="8001000" cy="792162"/>
          </a:xfrm>
        </p:spPr>
        <p:txBody>
          <a:bodyPr/>
          <a:lstStyle/>
          <a:p>
            <a:pPr defTabSz="912813" eaLnBrk="1" hangingPunct="1"/>
            <a:r>
              <a:rPr lang="ru-RU" sz="2000" b="1" smtClean="0">
                <a:solidFill>
                  <a:srgbClr val="FFA219"/>
                </a:solidFill>
              </a:rPr>
              <a:t>Дизайн исследования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027168" y="2069419"/>
          <a:ext cx="7670248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2189163" y="5641305"/>
            <a:ext cx="5572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Длительность приема –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недели.</a:t>
            </a:r>
          </a:p>
        </p:txBody>
      </p:sp>
      <p:sp>
        <p:nvSpPr>
          <p:cNvPr id="1331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096375" y="6388100"/>
            <a:ext cx="500063" cy="255588"/>
          </a:xfrm>
          <a:noFill/>
        </p:spPr>
        <p:txBody>
          <a:bodyPr/>
          <a:lstStyle/>
          <a:p>
            <a:pPr algn="ctr" defTabSz="912813"/>
            <a:fld id="{4C76BE30-33D7-49D2-951E-BB747F602DBC}" type="slidenum">
              <a:rPr lang="ru-RU" sz="1600" b="1" smtClean="0">
                <a:solidFill>
                  <a:schemeClr val="bg1"/>
                </a:solidFill>
              </a:rPr>
              <a:pPr algn="ctr" defTabSz="912813"/>
              <a:t>9</a:t>
            </a:fld>
            <a:endParaRPr lang="ru-RU" sz="1600" b="1" smtClean="0">
              <a:solidFill>
                <a:schemeClr val="bg1"/>
              </a:solidFill>
            </a:endParaRPr>
          </a:p>
        </p:txBody>
      </p:sp>
      <p:pic>
        <p:nvPicPr>
          <p:cNvPr id="6" name="Рисунок 5" descr="Andr_b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906000" cy="10454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5FBA53189DC6A4BAAB58B180E08385F" ma:contentTypeVersion="0" ma:contentTypeDescription="Создание документа." ma:contentTypeScope="" ma:versionID="1a8cfcd86494d7f30a26a1ee1ca4c15f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E35DA70-04B4-484B-BEBB-18B0631A2D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74B0C72-B7B1-4312-8CB9-6958C4213C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63CD4F-7688-40B0-8FEE-B2E9A1142714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11203</TotalTime>
  <Words>2310</Words>
  <Application>Microsoft Office PowerPoint</Application>
  <PresentationFormat>Лист A4 (210x297 мм)</PresentationFormat>
  <Paragraphs>419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Wingdings</vt:lpstr>
      <vt:lpstr>Times New Roman</vt:lpstr>
      <vt:lpstr>2_Оформление по умолчанию</vt:lpstr>
      <vt:lpstr>1_Оформление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Слайд 1</vt:lpstr>
      <vt:lpstr>Слайд 2</vt:lpstr>
      <vt:lpstr>Источники L-карнитина </vt:lpstr>
      <vt:lpstr>Рекомендуемые нормы потребления L-карнитина* </vt:lpstr>
      <vt:lpstr>Применение L-карнитина в педиатрии</vt:lpstr>
      <vt:lpstr>Слайд 6</vt:lpstr>
      <vt:lpstr>Слайд 7</vt:lpstr>
      <vt:lpstr>Открытое, сравнительное, плацебо-контролируемое клиническое исследование целесообразности и безопасности применения Карнитона у детей после перенесенных острых респираторных заболеваний*  </vt:lpstr>
      <vt:lpstr>Дизайн исследования</vt:lpstr>
      <vt:lpstr>Критерии включения</vt:lpstr>
      <vt:lpstr>Слайд 11</vt:lpstr>
      <vt:lpstr>Слайд 12</vt:lpstr>
      <vt:lpstr>Слайд 13</vt:lpstr>
      <vt:lpstr>Слайд 14</vt:lpstr>
      <vt:lpstr>Применение L-карнитина в комплексном лечении вегетососудистой дистонии гипотензивного типа         у детей и подростков* </vt:lpstr>
      <vt:lpstr>Слайд 16</vt:lpstr>
      <vt:lpstr>Слайд 17</vt:lpstr>
      <vt:lpstr>Коррекция функциональных изменений сердечно-сосудистой системы препаратом L-карнитина у детей и подростков с сочетанной патологией </vt:lpstr>
      <vt:lpstr>Слайд 19</vt:lpstr>
      <vt:lpstr>Оценка эффективности энерготропных  препаратов Карнитон и Кудесан при сердечно-сосудистой патологии у детей и подростков </vt:lpstr>
      <vt:lpstr>Слайд 21</vt:lpstr>
      <vt:lpstr>Слайд 22</vt:lpstr>
      <vt:lpstr>Слайд 23</vt:lpstr>
      <vt:lpstr>Эффективность Карнитона и Кудесана у подростков.  Клинико-функциональное и психологическое исследование</vt:lpstr>
      <vt:lpstr>Результаты исследования. Снижение уровня реактивной и личностной тревожности</vt:lpstr>
      <vt:lpstr>Результаты исследования. Улучшение энергообмена</vt:lpstr>
      <vt:lpstr>Результаты исследования. Эмоциональная стабилизация</vt:lpstr>
      <vt:lpstr>Слайд 28</vt:lpstr>
      <vt:lpstr>Слайд 29</vt:lpstr>
      <vt:lpstr>Слайд 30</vt:lpstr>
      <vt:lpstr> Когда необходим прием Карнитона?</vt:lpstr>
      <vt:lpstr> </vt:lpstr>
    </vt:vector>
  </TitlesOfParts>
  <Company>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korotaeva</dc:creator>
  <cp:lastModifiedBy>ArishkA</cp:lastModifiedBy>
  <cp:revision>696</cp:revision>
  <dcterms:created xsi:type="dcterms:W3CDTF">2005-09-28T13:17:36Z</dcterms:created>
  <dcterms:modified xsi:type="dcterms:W3CDTF">2014-01-22T08:10:38Z</dcterms:modified>
  <cp:contentType>Документ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0x01010055FBA53189DC6A4BAAB58B180E08385F</vt:lpwstr>
  </property>
</Properties>
</file>